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sldIdLst>
    <p:sldId id="467" r:id="rId5"/>
    <p:sldId id="474" r:id="rId6"/>
    <p:sldId id="480" r:id="rId7"/>
    <p:sldId id="481" r:id="rId8"/>
    <p:sldId id="482" r:id="rId9"/>
    <p:sldId id="483" r:id="rId10"/>
    <p:sldId id="484" r:id="rId11"/>
    <p:sldId id="487" r:id="rId12"/>
    <p:sldId id="488" r:id="rId13"/>
    <p:sldId id="485" r:id="rId14"/>
    <p:sldId id="486" r:id="rId15"/>
    <p:sldId id="265" r:id="rId16"/>
  </p:sldIdLst>
  <p:sldSz cx="120142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5E62"/>
    <a:srgbClr val="CE4030"/>
    <a:srgbClr val="D68E28"/>
    <a:srgbClr val="277E9A"/>
    <a:srgbClr val="1632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AFDB1-02A0-4A88-8E0A-E651E070C1D8}" v="2" dt="2026-06-15T17:23:36.932"/>
    <p1510:client id="{999F43E8-18F6-4145-9249-DE176E9DFF4E}" v="6" dt="2026-06-15T12:31:08.84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48" autoAdjust="0"/>
    <p:restoredTop sz="68735" autoAdjust="0"/>
  </p:normalViewPr>
  <p:slideViewPr>
    <p:cSldViewPr>
      <p:cViewPr varScale="1">
        <p:scale>
          <a:sx n="71" d="100"/>
          <a:sy n="71" d="100"/>
        </p:scale>
        <p:origin x="184" y="44"/>
      </p:cViewPr>
      <p:guideLst>
        <p:guide orient="horz" pos="2880"/>
        <p:guide pos="2152"/>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DDF33D7D-41B6-4E58-8B40-87CB43F7DDC2}" type="datetimeFigureOut">
              <a:rPr lang="en-ZA" smtClean="0"/>
              <a:t>2026/06/17</a:t>
            </a:fld>
            <a:endParaRPr lang="en-ZA" dirty="0"/>
          </a:p>
        </p:txBody>
      </p:sp>
      <p:sp>
        <p:nvSpPr>
          <p:cNvPr id="4" name="Slide Image Placeholder 3"/>
          <p:cNvSpPr>
            <a:spLocks noGrp="1" noRot="1" noChangeAspect="1"/>
          </p:cNvSpPr>
          <p:nvPr>
            <p:ph type="sldImg" idx="2"/>
          </p:nvPr>
        </p:nvSpPr>
        <p:spPr>
          <a:xfrm>
            <a:off x="2954338" y="849313"/>
            <a:ext cx="4017962" cy="2293937"/>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32DF453F-8910-44FB-BE02-D60631AC39FF}" type="slidenum">
              <a:rPr lang="en-ZA" smtClean="0"/>
              <a:t>‹#›</a:t>
            </a:fld>
            <a:endParaRPr lang="en-ZA" dirty="0"/>
          </a:p>
        </p:txBody>
      </p:sp>
    </p:spTree>
    <p:extLst>
      <p:ext uri="{BB962C8B-B14F-4D97-AF65-F5344CB8AC3E}">
        <p14:creationId xmlns:p14="http://schemas.microsoft.com/office/powerpoint/2010/main" val="249395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1541" y="2125980"/>
            <a:ext cx="10217468"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03082" y="3840480"/>
            <a:ext cx="8414385"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1027" y="1577340"/>
            <a:ext cx="5228939"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190583" y="1577340"/>
            <a:ext cx="5228939"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01066" y="2130427"/>
            <a:ext cx="10212070" cy="276999"/>
          </a:xfrm>
        </p:spPr>
        <p:txBody>
          <a:bodyPr/>
          <a:lstStyle/>
          <a:p>
            <a:r>
              <a:rPr lang="en-US"/>
              <a:t>Click to edit Master title style</a:t>
            </a:r>
          </a:p>
        </p:txBody>
      </p:sp>
      <p:sp>
        <p:nvSpPr>
          <p:cNvPr id="3" name="Subtitle 2"/>
          <p:cNvSpPr>
            <a:spLocks noGrp="1"/>
          </p:cNvSpPr>
          <p:nvPr>
            <p:ph type="subTitle" idx="1"/>
          </p:nvPr>
        </p:nvSpPr>
        <p:spPr>
          <a:xfrm>
            <a:off x="1802131" y="3886200"/>
            <a:ext cx="8409940" cy="276999"/>
          </a:xfrm>
        </p:spPr>
        <p:txBody>
          <a:bodyPr/>
          <a:lstStyle>
            <a:lvl1pPr marL="0" indent="0" algn="ctr">
              <a:buNone/>
              <a:defRPr/>
            </a:lvl1pPr>
            <a:lvl2pPr marL="600624" indent="0" algn="ctr">
              <a:buNone/>
              <a:defRPr/>
            </a:lvl2pPr>
            <a:lvl3pPr marL="1201247" indent="0" algn="ctr">
              <a:buNone/>
              <a:defRPr/>
            </a:lvl3pPr>
            <a:lvl4pPr marL="1801871" indent="0" algn="ctr">
              <a:buNone/>
              <a:defRPr/>
            </a:lvl4pPr>
            <a:lvl5pPr marL="2402495" indent="0" algn="ctr">
              <a:buNone/>
              <a:defRPr/>
            </a:lvl5pPr>
            <a:lvl6pPr marL="3003118" indent="0" algn="ctr">
              <a:buNone/>
              <a:defRPr/>
            </a:lvl6pPr>
            <a:lvl7pPr marL="3603742" indent="0" algn="ctr">
              <a:buNone/>
              <a:defRPr/>
            </a:lvl7pPr>
            <a:lvl8pPr marL="4204365" indent="0" algn="ctr">
              <a:buNone/>
              <a:defRPr/>
            </a:lvl8pPr>
            <a:lvl9pPr marL="4804989"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B36831B-35E8-CB0F-BDA8-4F08A3DB87AE}"/>
              </a:ext>
            </a:extLst>
          </p:cNvPr>
          <p:cNvSpPr>
            <a:spLocks noGrp="1" noChangeArrowheads="1"/>
          </p:cNvSpPr>
          <p:nvPr>
            <p:ph type="dt" sz="half" idx="10"/>
          </p:nvPr>
        </p:nvSpPr>
        <p:spPr>
          <a:xfrm>
            <a:off x="601027" y="6377940"/>
            <a:ext cx="2764726" cy="276999"/>
          </a:xfrm>
        </p:spPr>
        <p:txBody>
          <a:bodyPr/>
          <a:lstStyle>
            <a:lvl1pPr eaLnBrk="1" hangingPunct="1">
              <a:defRPr/>
            </a:lvl1pPr>
          </a:lstStyle>
          <a:p>
            <a:pPr>
              <a:defRPr/>
            </a:pPr>
            <a:endParaRPr lang="en-US" dirty="0"/>
          </a:p>
        </p:txBody>
      </p:sp>
      <p:sp>
        <p:nvSpPr>
          <p:cNvPr id="5" name="Rectangle 5">
            <a:extLst>
              <a:ext uri="{FF2B5EF4-FFF2-40B4-BE49-F238E27FC236}">
                <a16:creationId xmlns:a16="http://schemas.microsoft.com/office/drawing/2014/main" id="{EA47A71D-328C-A1A6-D699-670B7F4601D1}"/>
              </a:ext>
            </a:extLst>
          </p:cNvPr>
          <p:cNvSpPr>
            <a:spLocks noGrp="1" noChangeArrowheads="1"/>
          </p:cNvSpPr>
          <p:nvPr>
            <p:ph type="ftr" sz="quarter" idx="11"/>
          </p:nvPr>
        </p:nvSpPr>
        <p:spPr>
          <a:xfrm>
            <a:off x="4086987" y="6377940"/>
            <a:ext cx="3846576" cy="276999"/>
          </a:xfrm>
        </p:spPr>
        <p:txBody>
          <a:bodyPr/>
          <a:lstStyle>
            <a:lvl1pPr eaLnBrk="1" hangingPunct="1">
              <a:defRPr/>
            </a:lvl1pPr>
          </a:lstStyle>
          <a:p>
            <a:pPr>
              <a:defRPr/>
            </a:pPr>
            <a:endParaRPr lang="en-US" dirty="0"/>
          </a:p>
        </p:txBody>
      </p:sp>
      <p:sp>
        <p:nvSpPr>
          <p:cNvPr id="6" name="Rectangle 6">
            <a:extLst>
              <a:ext uri="{FF2B5EF4-FFF2-40B4-BE49-F238E27FC236}">
                <a16:creationId xmlns:a16="http://schemas.microsoft.com/office/drawing/2014/main" id="{6980B653-B933-ED1C-E035-56898F70C72D}"/>
              </a:ext>
            </a:extLst>
          </p:cNvPr>
          <p:cNvSpPr>
            <a:spLocks noGrp="1" noChangeArrowheads="1"/>
          </p:cNvSpPr>
          <p:nvPr>
            <p:ph type="sldNum" sz="quarter" idx="12"/>
          </p:nvPr>
        </p:nvSpPr>
        <p:spPr>
          <a:xfrm>
            <a:off x="8654796" y="6377940"/>
            <a:ext cx="2764726" cy="276999"/>
          </a:xfrm>
        </p:spPr>
        <p:txBody>
          <a:bodyPr/>
          <a:lstStyle>
            <a:lvl1pPr eaLnBrk="1" hangingPunct="1">
              <a:defRPr/>
            </a:lvl1pPr>
          </a:lstStyle>
          <a:p>
            <a:pPr>
              <a:defRPr/>
            </a:pPr>
            <a:fld id="{6E3DDB00-7CCB-1C40-B056-6808BA5C7924}" type="slidenum">
              <a:rPr lang="en-US" altLang="en-US"/>
              <a:pPr>
                <a:defRPr/>
              </a:pPr>
              <a:t>‹#›</a:t>
            </a:fld>
            <a:endParaRPr lang="en-US" altLang="en-US" dirty="0"/>
          </a:p>
        </p:txBody>
      </p:sp>
    </p:spTree>
    <p:extLst>
      <p:ext uri="{BB962C8B-B14F-4D97-AF65-F5344CB8AC3E}">
        <p14:creationId xmlns:p14="http://schemas.microsoft.com/office/powerpoint/2010/main" val="3564201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1027" y="274320"/>
            <a:ext cx="10818495"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1027" y="1577340"/>
            <a:ext cx="10818495"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086987" y="6377940"/>
            <a:ext cx="3846576"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1027" y="6377940"/>
            <a:ext cx="2764726"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6/17/2026</a:t>
            </a:fld>
            <a:endParaRPr lang="en-US" dirty="0"/>
          </a:p>
        </p:txBody>
      </p:sp>
      <p:sp>
        <p:nvSpPr>
          <p:cNvPr id="6" name="Holder 6"/>
          <p:cNvSpPr>
            <a:spLocks noGrp="1"/>
          </p:cNvSpPr>
          <p:nvPr>
            <p:ph type="sldNum" sz="quarter" idx="7"/>
          </p:nvPr>
        </p:nvSpPr>
        <p:spPr>
          <a:xfrm>
            <a:off x="8654796" y="6377940"/>
            <a:ext cx="2764726"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object 41">
            <a:extLst>
              <a:ext uri="{FF2B5EF4-FFF2-40B4-BE49-F238E27FC236}">
                <a16:creationId xmlns:a16="http://schemas.microsoft.com/office/drawing/2014/main" id="{1341DA0A-DE7B-491A-6498-EDE033C20970}"/>
              </a:ext>
            </a:extLst>
          </p:cNvPr>
          <p:cNvSpPr txBox="1"/>
          <p:nvPr/>
        </p:nvSpPr>
        <p:spPr>
          <a:xfrm>
            <a:off x="1587500" y="2830953"/>
            <a:ext cx="7239000" cy="2691634"/>
          </a:xfrm>
          <a:prstGeom prst="rect">
            <a:avLst/>
          </a:prstGeom>
        </p:spPr>
        <p:txBody>
          <a:bodyPr vert="horz" wrap="square" lIns="0" tIns="12700" rIns="0" bIns="0" rtlCol="0">
            <a:spAutoFit/>
          </a:bodyPr>
          <a:lstStyle/>
          <a:p>
            <a:pPr marL="12700" marR="5080">
              <a:lnSpc>
                <a:spcPct val="113599"/>
              </a:lnSpc>
              <a:spcBef>
                <a:spcPts val="100"/>
              </a:spcBef>
            </a:pPr>
            <a:r>
              <a:rPr lang="en-US" sz="2400" b="1" dirty="0">
                <a:solidFill>
                  <a:srgbClr val="1A5E62"/>
                </a:solidFill>
                <a:effectLst/>
                <a:latin typeface="Verdana" panose="020B0604030504040204" pitchFamily="34" charset="0"/>
                <a:ea typeface="Verdana" panose="020B0604030504040204" pitchFamily="34" charset="0"/>
              </a:rPr>
              <a:t>The Economic Climate for 2027 and Main Agreement Negotiations – What Can We Expect?</a:t>
            </a:r>
          </a:p>
          <a:p>
            <a:pPr marR="5080"/>
            <a:endParaRPr lang="en-US" sz="2800" b="1" dirty="0">
              <a:solidFill>
                <a:srgbClr val="1A5E62"/>
              </a:solidFill>
              <a:latin typeface="Verdana" panose="020B0604030504040204" pitchFamily="34" charset="0"/>
              <a:ea typeface="Verdana" panose="020B0604030504040204" pitchFamily="34" charset="0"/>
            </a:endParaRPr>
          </a:p>
          <a:p>
            <a:pPr marR="5080"/>
            <a:r>
              <a:rPr lang="en-US" b="1" i="1" dirty="0">
                <a:effectLst/>
                <a:latin typeface="Verdana" panose="020B0604030504040204" pitchFamily="34" charset="0"/>
                <a:ea typeface="Verdana" panose="020B0604030504040204" pitchFamily="34" charset="0"/>
              </a:rPr>
              <a:t>Tafadzwa Chibanguza, </a:t>
            </a:r>
            <a:r>
              <a:rPr lang="en-US" dirty="0">
                <a:effectLst/>
                <a:latin typeface="Verdana" panose="020B0604030504040204" pitchFamily="34" charset="0"/>
                <a:ea typeface="Verdana" panose="020B0604030504040204" pitchFamily="34" charset="0"/>
              </a:rPr>
              <a:t>SEIFSA</a:t>
            </a:r>
            <a:r>
              <a:rPr lang="en-US" b="1" i="1" dirty="0">
                <a:effectLst/>
                <a:latin typeface="Verdana" panose="020B0604030504040204" pitchFamily="34" charset="0"/>
                <a:ea typeface="Verdana" panose="020B0604030504040204" pitchFamily="34" charset="0"/>
              </a:rPr>
              <a:t> </a:t>
            </a:r>
            <a:r>
              <a:rPr lang="en-US" dirty="0">
                <a:effectLst/>
                <a:latin typeface="Verdana" panose="020B0604030504040204" pitchFamily="34" charset="0"/>
                <a:ea typeface="Verdana" panose="020B0604030504040204" pitchFamily="34" charset="0"/>
              </a:rPr>
              <a:t>Chief Executive Officer</a:t>
            </a:r>
            <a:r>
              <a:rPr lang="en-US" b="1" dirty="0">
                <a:effectLst/>
                <a:latin typeface="Verdana" panose="020B0604030504040204" pitchFamily="34" charset="0"/>
                <a:ea typeface="Verdana" panose="020B0604030504040204" pitchFamily="34" charset="0"/>
              </a:rPr>
              <a:t>  </a:t>
            </a:r>
            <a:r>
              <a:rPr lang="en-US" sz="2800" b="1" dirty="0">
                <a:solidFill>
                  <a:srgbClr val="1A5E62"/>
                </a:solidFill>
                <a:effectLst/>
                <a:latin typeface="Verdana" panose="020B0604030504040204" pitchFamily="34" charset="0"/>
                <a:ea typeface="Verdana" panose="020B0604030504040204" pitchFamily="34" charset="0"/>
              </a:rPr>
              <a:t> </a:t>
            </a:r>
            <a:endParaRPr lang="en-US" sz="2800" b="1" i="0" dirty="0">
              <a:solidFill>
                <a:srgbClr val="1A5E62"/>
              </a:solidFill>
              <a:effectLst/>
              <a:latin typeface="Verdana" panose="020B0604030504040204" pitchFamily="34" charset="0"/>
              <a:ea typeface="Verdana" panose="020B0604030504040204" pitchFamily="34" charset="0"/>
            </a:endParaRPr>
          </a:p>
          <a:p>
            <a:pPr marR="5080"/>
            <a:endParaRPr lang="en-US" sz="1800" b="1" i="1" dirty="0">
              <a:effectLst/>
              <a:latin typeface=""/>
            </a:endParaRPr>
          </a:p>
          <a:p>
            <a:pPr marR="5080"/>
            <a:r>
              <a:rPr lang="en-US" sz="1800" b="1" i="1" dirty="0">
                <a:effectLst/>
                <a:latin typeface="Verdana" panose="020B0604030504040204" pitchFamily="34" charset="0"/>
                <a:ea typeface="Verdana" panose="020B0604030504040204" pitchFamily="34" charset="0"/>
              </a:rPr>
              <a:t>Lucio Trentini, </a:t>
            </a:r>
            <a:r>
              <a:rPr lang="en-US" sz="1800" dirty="0">
                <a:effectLst/>
                <a:latin typeface="Verdana" panose="020B0604030504040204" pitchFamily="34" charset="0"/>
                <a:ea typeface="Verdana" panose="020B0604030504040204" pitchFamily="34" charset="0"/>
              </a:rPr>
              <a:t>SEIFSA </a:t>
            </a:r>
            <a:r>
              <a:rPr lang="en-US" sz="1800" i="1" dirty="0">
                <a:effectLst/>
                <a:latin typeface=""/>
              </a:rPr>
              <a:t>Executive Director </a:t>
            </a:r>
            <a:endParaRPr lang="en-ZA" b="1" i="1" dirty="0">
              <a:solidFill>
                <a:srgbClr val="1A5E62"/>
              </a:solidFill>
              <a:latin typeface=""/>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32330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DA82957-74C0-B2AD-3682-F68CB68F7C5F}"/>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21682CBB-19D7-FB65-BF32-8D2FAEDADD10}"/>
              </a:ext>
            </a:extLst>
          </p:cNvPr>
          <p:cNvSpPr txBox="1"/>
          <p:nvPr/>
        </p:nvSpPr>
        <p:spPr>
          <a:xfrm>
            <a:off x="673100" y="457200"/>
            <a:ext cx="7620000"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Prospects for an early settlement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A43587BA-9D24-1ED6-A8A8-E0E2DBA053E4}"/>
              </a:ext>
            </a:extLst>
          </p:cNvPr>
          <p:cNvSpPr txBox="1"/>
          <p:nvPr/>
        </p:nvSpPr>
        <p:spPr>
          <a:xfrm>
            <a:off x="673100" y="1162703"/>
            <a:ext cx="9719917" cy="5429692"/>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b="1" spc="-10" dirty="0">
                <a:cs typeface="Verdana"/>
              </a:rPr>
              <a:t>2027 Main Agreement Negotiations:</a:t>
            </a:r>
          </a:p>
          <a:p>
            <a:pPr marR="5080"/>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The socio-economic environment whilst definitely </a:t>
            </a:r>
            <a:r>
              <a:rPr lang="en-US" sz="1600" b="1" spc="-10" dirty="0">
                <a:cs typeface="Verdana"/>
              </a:rPr>
              <a:t>not </a:t>
            </a:r>
            <a:r>
              <a:rPr lang="en-US" sz="1600" spc="-10" dirty="0">
                <a:cs typeface="Verdana"/>
              </a:rPr>
              <a:t>good for SA Inc. could be a positive or negative from an industrial relations point of view.</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We’ve seen NUMSA sign three-year deals in </a:t>
            </a:r>
            <a:r>
              <a:rPr lang="en-US" sz="1600" b="1" spc="-10" dirty="0">
                <a:cs typeface="Verdana"/>
              </a:rPr>
              <a:t>Auto</a:t>
            </a:r>
            <a:r>
              <a:rPr lang="en-US" sz="1600" spc="-10" dirty="0">
                <a:cs typeface="Verdana"/>
              </a:rPr>
              <a:t> (7, 5.5, 5.5) </a:t>
            </a:r>
            <a:r>
              <a:rPr lang="en-US" sz="1600" b="1" spc="-10" dirty="0">
                <a:cs typeface="Verdana"/>
              </a:rPr>
              <a:t>Motor</a:t>
            </a:r>
            <a:r>
              <a:rPr lang="en-US" sz="1600" spc="-10" dirty="0">
                <a:cs typeface="Verdana"/>
              </a:rPr>
              <a:t> (6, 5, 5) </a:t>
            </a:r>
            <a:r>
              <a:rPr lang="en-US" sz="1600" b="1" spc="-10" dirty="0">
                <a:cs typeface="Verdana"/>
              </a:rPr>
              <a:t>Tyre</a:t>
            </a:r>
            <a:r>
              <a:rPr lang="en-US" sz="1600" spc="-10" dirty="0">
                <a:cs typeface="Verdana"/>
              </a:rPr>
              <a:t> (5.5, 5, 5) – all without having to resort to industrial action.</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At Eskom NUM and Solidarity signed at 7, 7, 7 – NUMSA is in dispute at the CCMA.   </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b="1" spc="-10" dirty="0">
                <a:cs typeface="Verdana"/>
              </a:rPr>
              <a:t>Inflation?</a:t>
            </a:r>
            <a:r>
              <a:rPr lang="en-US" sz="1600" spc="-10" dirty="0">
                <a:cs typeface="Verdana"/>
              </a:rPr>
              <a:t> Jan 3.5% </a:t>
            </a:r>
            <a:r>
              <a:rPr lang="en-US" sz="1600" spc="-10">
                <a:cs typeface="Verdana"/>
              </a:rPr>
              <a:t>- May 4.5% </a:t>
            </a:r>
            <a:r>
              <a:rPr lang="en-US" sz="1600" spc="-10" dirty="0">
                <a:cs typeface="Verdana"/>
              </a:rPr>
              <a:t>- will CPI stabilise or continue to trend upwards (5%)? </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b="1" spc="-10" dirty="0">
                <a:cs typeface="Verdana"/>
              </a:rPr>
              <a:t>Unemployment</a:t>
            </a:r>
            <a:r>
              <a:rPr lang="en-US" sz="1600" spc="-10" dirty="0">
                <a:cs typeface="Verdana"/>
              </a:rPr>
              <a:t> - with 40% to 41% unemployment levels – will there be the propensity to resort to strike action?</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b="1" spc="-10" dirty="0">
                <a:cs typeface="Verdana"/>
              </a:rPr>
              <a:t>Leadership</a:t>
            </a:r>
            <a:r>
              <a:rPr lang="en-US" sz="1600" spc="-10" dirty="0">
                <a:cs typeface="Verdana"/>
              </a:rPr>
              <a:t> through the SEIFSA MA Negotiatimg Team will be </a:t>
            </a:r>
            <a:r>
              <a:rPr lang="en-US" sz="1600" b="1" i="1" spc="-10" dirty="0">
                <a:cs typeface="Verdana"/>
              </a:rPr>
              <a:t>key</a:t>
            </a:r>
            <a:r>
              <a:rPr lang="en-US" sz="1600" spc="-10" dirty="0">
                <a:cs typeface="Verdana"/>
              </a:rPr>
              <a:t> and must drive, lead and maintain control over the process.</a:t>
            </a:r>
          </a:p>
          <a:p>
            <a:pPr marL="742950" marR="5080" lvl="1" indent="-285750">
              <a:buFont typeface="Wingdings" panose="05000000000000000000" pitchFamily="2" charset="2"/>
              <a:buChar char="§"/>
            </a:pPr>
            <a:endParaRPr lang="en-US" sz="1600" spc="-10" dirty="0">
              <a:cs typeface="Verdana"/>
            </a:endParaRPr>
          </a:p>
          <a:p>
            <a:pPr marL="285750" marR="5080" lvl="1" indent="-285750">
              <a:buFont typeface="Arial" panose="020B0604020202020204" pitchFamily="34" charset="0"/>
              <a:buChar char="•"/>
            </a:pPr>
            <a:r>
              <a:rPr lang="en-US" sz="1600" spc="-10" dirty="0">
                <a:cs typeface="Verdana"/>
              </a:rPr>
              <a:t>Can we repeat the deals concluded in 2021/24 and 2024/27 in 2027 i.e. </a:t>
            </a:r>
            <a:r>
              <a:rPr lang="en-US" sz="1600" b="1" spc="-10" dirty="0">
                <a:cs typeface="Verdana"/>
              </a:rPr>
              <a:t>increases at prevailing inflation levels, on minimums and without industrial action?</a:t>
            </a:r>
          </a:p>
          <a:p>
            <a:pPr marL="742950" marR="5080" lvl="1" indent="-285750">
              <a:buFont typeface="Wingdings" panose="05000000000000000000" pitchFamily="2" charset="2"/>
              <a:buChar char="§"/>
            </a:pPr>
            <a:endParaRPr lang="en-US" sz="1600" spc="-10" dirty="0">
              <a:cs typeface="Verdana"/>
            </a:endParaRPr>
          </a:p>
          <a:p>
            <a:pPr marR="5080" lvl="1"/>
            <a:r>
              <a:rPr lang="en-US" sz="1600" spc="-10" dirty="0">
                <a:cs typeface="Verdana"/>
              </a:rPr>
              <a:t>  </a:t>
            </a:r>
            <a:endParaRPr sz="1600" dirty="0">
              <a:cs typeface="Verdana"/>
            </a:endParaRPr>
          </a:p>
        </p:txBody>
      </p:sp>
    </p:spTree>
    <p:extLst>
      <p:ext uri="{BB962C8B-B14F-4D97-AF65-F5344CB8AC3E}">
        <p14:creationId xmlns:p14="http://schemas.microsoft.com/office/powerpoint/2010/main" val="585157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3F6FE65-A303-26A3-C90D-1E55B8E8FBE4}"/>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CBA44D1C-A397-62E0-D742-969FA22FD72D}"/>
              </a:ext>
            </a:extLst>
          </p:cNvPr>
          <p:cNvSpPr txBox="1"/>
          <p:nvPr/>
        </p:nvSpPr>
        <p:spPr>
          <a:xfrm>
            <a:off x="808318" y="457200"/>
            <a:ext cx="7484782"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Closing comments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48C7B28A-7023-DB29-3B5F-5CA86027B61B}"/>
              </a:ext>
            </a:extLst>
          </p:cNvPr>
          <p:cNvSpPr txBox="1"/>
          <p:nvPr/>
        </p:nvSpPr>
        <p:spPr>
          <a:xfrm>
            <a:off x="808318" y="1066800"/>
            <a:ext cx="9719917" cy="5183470"/>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spc="-10" dirty="0">
                <a:cs typeface="Verdana"/>
              </a:rPr>
              <a:t>The collective bargaining landscape is </a:t>
            </a:r>
            <a:r>
              <a:rPr lang="en-US" sz="1600" b="1" i="1" spc="-10" dirty="0">
                <a:cs typeface="Verdana"/>
              </a:rPr>
              <a:t>fluid</a:t>
            </a:r>
            <a:r>
              <a:rPr lang="en-US" sz="1600" i="1" spc="-10" dirty="0">
                <a:cs typeface="Verdana"/>
              </a:rPr>
              <a:t> </a:t>
            </a:r>
            <a:r>
              <a:rPr lang="en-US" sz="1600" spc="-10" dirty="0">
                <a:cs typeface="Verdana"/>
              </a:rPr>
              <a:t>and will change between now and 2027.</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It’s highly likely that negotiations in 2027 will take place against a mostly negative and difficult economic and business environment.</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Any settlement reached – </a:t>
            </a:r>
            <a:r>
              <a:rPr lang="en-US" sz="1600" b="1" spc="-10" dirty="0">
                <a:cs typeface="Verdana"/>
              </a:rPr>
              <a:t>and there will be a settlement </a:t>
            </a:r>
            <a:r>
              <a:rPr lang="en-US" sz="1600" spc="-10" dirty="0">
                <a:cs typeface="Verdana"/>
              </a:rPr>
              <a:t>– must be </a:t>
            </a:r>
            <a:r>
              <a:rPr lang="en-US" sz="1600" b="1" i="1" spc="-10" dirty="0">
                <a:cs typeface="Verdana"/>
              </a:rPr>
              <a:t>realistic</a:t>
            </a:r>
            <a:r>
              <a:rPr lang="en-US" sz="1600" spc="-10" dirty="0">
                <a:cs typeface="Verdana"/>
              </a:rPr>
              <a:t> and informed by the state of the industry at that point in time.</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Our </a:t>
            </a:r>
            <a:r>
              <a:rPr lang="en-US" sz="1600" b="1" i="1" spc="-10" dirty="0">
                <a:cs typeface="Verdana"/>
              </a:rPr>
              <a:t>narrative</a:t>
            </a:r>
            <a:r>
              <a:rPr lang="en-US" sz="1600" spc="-10" dirty="0">
                <a:cs typeface="Verdana"/>
              </a:rPr>
              <a:t>, will be informed by industry survival, sustainability, competitiveness, growth and job retention.</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One can </a:t>
            </a:r>
            <a:r>
              <a:rPr lang="en-US" sz="1600" b="1" spc="-10" dirty="0">
                <a:cs typeface="Verdana"/>
              </a:rPr>
              <a:t>never</a:t>
            </a:r>
            <a:r>
              <a:rPr lang="en-US" sz="1600" spc="-10" dirty="0">
                <a:cs typeface="Verdana"/>
              </a:rPr>
              <a:t> discount the prospect of strike action </a:t>
            </a:r>
            <a:r>
              <a:rPr lang="en-US" sz="1600" b="1" i="1" spc="-10" dirty="0">
                <a:cs typeface="Verdana"/>
              </a:rPr>
              <a:t>nor</a:t>
            </a:r>
            <a:r>
              <a:rPr lang="en-US" sz="1600" spc="-10" dirty="0">
                <a:cs typeface="Verdana"/>
              </a:rPr>
              <a:t> the threat of litigation.</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Finally, and in response to the </a:t>
            </a:r>
            <a:r>
              <a:rPr lang="en-US" sz="1600" b="1" i="1" spc="-10" dirty="0">
                <a:cs typeface="Verdana"/>
              </a:rPr>
              <a:t>naysayers</a:t>
            </a:r>
            <a:r>
              <a:rPr lang="en-US" sz="1600" spc="-10" dirty="0">
                <a:cs typeface="Verdana"/>
              </a:rPr>
              <a:t>, who continue to call for the </a:t>
            </a:r>
            <a:r>
              <a:rPr lang="en-US" sz="1600" b="1" spc="-10" dirty="0">
                <a:cs typeface="Verdana"/>
              </a:rPr>
              <a:t>collapse </a:t>
            </a:r>
            <a:r>
              <a:rPr lang="en-US" sz="1600" spc="-10" dirty="0">
                <a:cs typeface="Verdana"/>
              </a:rPr>
              <a:t>of the centralized collective bargaining model: </a:t>
            </a:r>
          </a:p>
          <a:p>
            <a:pPr marL="285750" marR="5080" indent="-285750">
              <a:buFont typeface="Arial" panose="020B0604020202020204" pitchFamily="34" charset="0"/>
              <a:buChar char="•"/>
            </a:pPr>
            <a:endParaRPr lang="en-US" sz="1600" spc="-10" dirty="0">
              <a:cs typeface="Verdana"/>
            </a:endParaRPr>
          </a:p>
          <a:p>
            <a:pPr marR="5080" algn="ctr"/>
            <a:r>
              <a:rPr lang="en-ZA" sz="1600" b="1" dirty="0"/>
              <a:t>Despite its flaws, our current CB framework offers continuity, predictability and is manageable.</a:t>
            </a:r>
          </a:p>
          <a:p>
            <a:pPr marR="5080" algn="ctr"/>
            <a:r>
              <a:rPr lang="en-ZA" sz="1600" b="1" dirty="0"/>
              <a:t> </a:t>
            </a:r>
          </a:p>
          <a:p>
            <a:pPr marR="5080" algn="ctr"/>
            <a:r>
              <a:rPr lang="en-ZA" sz="1600" b="1" dirty="0"/>
              <a:t>Discarding it for an unproven alternative introduces unacceptable volatility, risk and could yield unintended negative consequences.</a:t>
            </a:r>
          </a:p>
          <a:p>
            <a:pPr marR="5080" algn="ctr"/>
            <a:r>
              <a:rPr lang="en-US" sz="1600" b="1" spc="-10" dirty="0">
                <a:cs typeface="Verdana"/>
              </a:rPr>
              <a:t> </a:t>
            </a:r>
          </a:p>
          <a:p>
            <a:pPr marR="5080" lvl="1"/>
            <a:r>
              <a:rPr lang="en-US" sz="1600" b="1" spc="-10" dirty="0">
                <a:cs typeface="Verdana"/>
              </a:rPr>
              <a:t>  </a:t>
            </a:r>
            <a:endParaRPr sz="1600" b="1" dirty="0">
              <a:cs typeface="Verdana"/>
            </a:endParaRPr>
          </a:p>
        </p:txBody>
      </p:sp>
    </p:spTree>
    <p:extLst>
      <p:ext uri="{BB962C8B-B14F-4D97-AF65-F5344CB8AC3E}">
        <p14:creationId xmlns:p14="http://schemas.microsoft.com/office/powerpoint/2010/main" val="396054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F3E3BC-2DAC-C4CB-67BF-F6FDF2E32AE5}"/>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0D1E658C-F420-4475-024B-00B87CBFFD7E}"/>
              </a:ext>
            </a:extLst>
          </p:cNvPr>
          <p:cNvSpPr txBox="1"/>
          <p:nvPr/>
        </p:nvSpPr>
        <p:spPr>
          <a:xfrm>
            <a:off x="749300" y="599018"/>
            <a:ext cx="4815840"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Outline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04AA2850-89B7-441B-8473-AB36F46665EA}"/>
              </a:ext>
            </a:extLst>
          </p:cNvPr>
          <p:cNvSpPr txBox="1"/>
          <p:nvPr/>
        </p:nvSpPr>
        <p:spPr>
          <a:xfrm>
            <a:off x="782982" y="1219200"/>
            <a:ext cx="9719917" cy="3213700"/>
          </a:xfrm>
          <a:prstGeom prst="rect">
            <a:avLst/>
          </a:prstGeom>
        </p:spPr>
        <p:txBody>
          <a:bodyPr vert="horz" wrap="square" lIns="0" tIns="12700" rIns="0" bIns="0" rtlCol="0">
            <a:spAutoFit/>
          </a:bodyPr>
          <a:lstStyle/>
          <a:p>
            <a:pPr marL="457200" marR="5080" indent="-457200">
              <a:buFont typeface="Arial" panose="020B0604020202020204" pitchFamily="34" charset="0"/>
              <a:buChar char="•"/>
            </a:pPr>
            <a:r>
              <a:rPr lang="en-US" sz="1600" spc="-10" dirty="0">
                <a:cs typeface="Verdana"/>
              </a:rPr>
              <a:t>Context</a:t>
            </a:r>
          </a:p>
          <a:p>
            <a:pPr marL="457200" marR="5080" indent="-457200">
              <a:buFont typeface="Arial" panose="020B0604020202020204" pitchFamily="34" charset="0"/>
              <a:buChar char="•"/>
            </a:pPr>
            <a:endParaRPr lang="en-US" sz="1600" spc="-10" dirty="0">
              <a:cs typeface="Verdana"/>
            </a:endParaRPr>
          </a:p>
          <a:p>
            <a:pPr marL="457200" marR="5080" indent="-457200">
              <a:buFont typeface="Arial" panose="020B0604020202020204" pitchFamily="34" charset="0"/>
              <a:buChar char="•"/>
            </a:pPr>
            <a:r>
              <a:rPr lang="en-US" sz="1600" spc="-10" dirty="0">
                <a:cs typeface="Verdana"/>
              </a:rPr>
              <a:t>Taking stock</a:t>
            </a:r>
          </a:p>
          <a:p>
            <a:pPr marL="457200" marR="5080" indent="-457200">
              <a:buFont typeface="Arial" panose="020B0604020202020204" pitchFamily="34" charset="0"/>
              <a:buChar char="•"/>
            </a:pPr>
            <a:endParaRPr lang="en-US" sz="1600" spc="-10" dirty="0">
              <a:cs typeface="Verdana"/>
            </a:endParaRPr>
          </a:p>
          <a:p>
            <a:pPr marL="457200" marR="5080" indent="-457200">
              <a:buFont typeface="Arial" panose="020B0604020202020204" pitchFamily="34" charset="0"/>
              <a:buChar char="•"/>
            </a:pPr>
            <a:r>
              <a:rPr lang="en-US" sz="1600" spc="-10" dirty="0">
                <a:cs typeface="Verdana"/>
              </a:rPr>
              <a:t>Threats</a:t>
            </a:r>
          </a:p>
          <a:p>
            <a:pPr marL="457200" marR="5080" indent="-457200">
              <a:buFont typeface="Arial" panose="020B0604020202020204" pitchFamily="34" charset="0"/>
              <a:buChar char="•"/>
            </a:pPr>
            <a:endParaRPr lang="en-US" sz="1600" spc="-10" dirty="0">
              <a:cs typeface="Verdana"/>
            </a:endParaRPr>
          </a:p>
          <a:p>
            <a:pPr marL="457200" marR="5080" indent="-457200">
              <a:buFont typeface="Arial" panose="020B0604020202020204" pitchFamily="34" charset="0"/>
              <a:buChar char="•"/>
            </a:pPr>
            <a:r>
              <a:rPr lang="en-US" sz="1600" spc="-10" dirty="0">
                <a:cs typeface="Verdana"/>
              </a:rPr>
              <a:t>Opportunities</a:t>
            </a:r>
          </a:p>
          <a:p>
            <a:pPr marL="457200" marR="5080" indent="-457200">
              <a:buFont typeface="Arial" panose="020B0604020202020204" pitchFamily="34" charset="0"/>
              <a:buChar char="•"/>
            </a:pPr>
            <a:endParaRPr lang="en-US" sz="1600" spc="-10" dirty="0">
              <a:cs typeface="Verdana"/>
            </a:endParaRPr>
          </a:p>
          <a:p>
            <a:pPr marL="457200" marR="5080" indent="-457200">
              <a:buFont typeface="Arial" panose="020B0604020202020204" pitchFamily="34" charset="0"/>
              <a:buChar char="•"/>
            </a:pPr>
            <a:r>
              <a:rPr lang="en-US" sz="1600" spc="-10" dirty="0">
                <a:cs typeface="Verdana"/>
              </a:rPr>
              <a:t>Cost to Employment  </a:t>
            </a:r>
          </a:p>
          <a:p>
            <a:pPr marL="457200" marR="5080" indent="-457200">
              <a:buFont typeface="Arial" panose="020B0604020202020204" pitchFamily="34" charset="0"/>
              <a:buChar char="•"/>
            </a:pPr>
            <a:endParaRPr lang="en-US" sz="1600" spc="-10" dirty="0">
              <a:cs typeface="Verdana"/>
            </a:endParaRPr>
          </a:p>
          <a:p>
            <a:pPr marL="457200" marR="5080" indent="-457200">
              <a:buFont typeface="Arial" panose="020B0604020202020204" pitchFamily="34" charset="0"/>
              <a:buChar char="•"/>
            </a:pPr>
            <a:r>
              <a:rPr lang="en-US" sz="1600" spc="-10" dirty="0">
                <a:cs typeface="Verdana"/>
              </a:rPr>
              <a:t>Prospects for an early settlement </a:t>
            </a:r>
          </a:p>
          <a:p>
            <a:pPr marL="457200" marR="5080" indent="-457200">
              <a:buFont typeface="Arial" panose="020B0604020202020204" pitchFamily="34" charset="0"/>
              <a:buChar char="•"/>
            </a:pPr>
            <a:endParaRPr lang="en-US" sz="1600" spc="-10" dirty="0">
              <a:cs typeface="Verdana"/>
            </a:endParaRPr>
          </a:p>
          <a:p>
            <a:pPr marL="457200" marR="5080" indent="-457200">
              <a:buFont typeface="Arial" panose="020B0604020202020204" pitchFamily="34" charset="0"/>
              <a:buChar char="•"/>
            </a:pPr>
            <a:r>
              <a:rPr lang="en-US" sz="1600" spc="-10" dirty="0">
                <a:cs typeface="Verdana"/>
              </a:rPr>
              <a:t>Closing comments </a:t>
            </a:r>
            <a:endParaRPr sz="1600" dirty="0">
              <a:cs typeface="Verdana"/>
            </a:endParaRPr>
          </a:p>
        </p:txBody>
      </p:sp>
    </p:spTree>
    <p:extLst>
      <p:ext uri="{BB962C8B-B14F-4D97-AF65-F5344CB8AC3E}">
        <p14:creationId xmlns:p14="http://schemas.microsoft.com/office/powerpoint/2010/main" val="1538302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0D33DBD-5732-63A7-4E41-0066BE0A3FE9}"/>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1D26AAE1-BD1E-262E-0313-B543E4620EEE}"/>
              </a:ext>
            </a:extLst>
          </p:cNvPr>
          <p:cNvSpPr txBox="1"/>
          <p:nvPr/>
        </p:nvSpPr>
        <p:spPr>
          <a:xfrm>
            <a:off x="706783" y="599018"/>
            <a:ext cx="4858357"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Context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7541F795-D7A6-722A-F2FD-6CD6B27CC39A}"/>
              </a:ext>
            </a:extLst>
          </p:cNvPr>
          <p:cNvSpPr txBox="1"/>
          <p:nvPr/>
        </p:nvSpPr>
        <p:spPr>
          <a:xfrm>
            <a:off x="706783" y="1143000"/>
            <a:ext cx="9719917" cy="4722318"/>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spc="-10" dirty="0">
                <a:cs typeface="Verdana"/>
              </a:rPr>
              <a:t>Collective bargaining does </a:t>
            </a:r>
            <a:r>
              <a:rPr lang="en-US" sz="1600" b="1" spc="-10" dirty="0">
                <a:cs typeface="Verdana"/>
              </a:rPr>
              <a:t>not</a:t>
            </a:r>
            <a:r>
              <a:rPr lang="en-US" sz="1600" spc="-10" dirty="0">
                <a:cs typeface="Verdana"/>
              </a:rPr>
              <a:t> take place in a </a:t>
            </a:r>
            <a:r>
              <a:rPr lang="en-US" sz="1600" b="1" i="1" spc="-10" dirty="0">
                <a:cs typeface="Verdana"/>
              </a:rPr>
              <a:t>vacuum</a:t>
            </a:r>
            <a:r>
              <a:rPr lang="en-US" sz="1600" spc="-10" dirty="0">
                <a:cs typeface="Verdana"/>
              </a:rPr>
              <a:t> – it is part of the broader socio-economic fabric of society.</a:t>
            </a:r>
          </a:p>
          <a:p>
            <a:pPr marR="5080"/>
            <a:endParaRPr lang="en-US" sz="1600" spc="-10" dirty="0">
              <a:cs typeface="Verdana"/>
            </a:endParaRPr>
          </a:p>
          <a:p>
            <a:pPr marL="285750" marR="5080" indent="-285750">
              <a:buFont typeface="Arial" panose="020B0604020202020204" pitchFamily="34" charset="0"/>
              <a:buChar char="•"/>
            </a:pPr>
            <a:r>
              <a:rPr lang="en-US" sz="1600" b="1" spc="-10" dirty="0">
                <a:cs typeface="Verdana"/>
              </a:rPr>
              <a:t>However</a:t>
            </a:r>
            <a:r>
              <a:rPr lang="en-US" sz="1600" spc="-10" dirty="0">
                <a:cs typeface="Verdana"/>
              </a:rPr>
              <a:t>, at the </a:t>
            </a:r>
            <a:r>
              <a:rPr lang="en-US" sz="1600" b="1" i="1" spc="-10" dirty="0">
                <a:cs typeface="Verdana"/>
              </a:rPr>
              <a:t>heart</a:t>
            </a:r>
            <a:r>
              <a:rPr lang="en-US" sz="1600" b="1" spc="-10" dirty="0">
                <a:cs typeface="Verdana"/>
              </a:rPr>
              <a:t> </a:t>
            </a:r>
            <a:r>
              <a:rPr lang="en-US" sz="1600" spc="-10" dirty="0">
                <a:cs typeface="Verdana"/>
              </a:rPr>
              <a:t>of our socio-economic problem is: too few people work, because there are too few jobs, because there are too few companies to hire workers, because there is too little investment taking place, because there is too little prospect of a ROI and that is because SA’s manufacturing sector is sliding deeper into crisis.</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The sector is buckling under a </a:t>
            </a:r>
            <a:r>
              <a:rPr lang="en-US" sz="1600" b="1" spc="-10" dirty="0">
                <a:cs typeface="Verdana"/>
              </a:rPr>
              <a:t>combination</a:t>
            </a:r>
            <a:r>
              <a:rPr lang="en-US" sz="1600" spc="-10" dirty="0">
                <a:cs typeface="Verdana"/>
              </a:rPr>
              <a:t> of policy uncertainty, unreliable logistics, power interruptions and rising municipal tariffs.</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More than 12 million people are </a:t>
            </a:r>
            <a:r>
              <a:rPr lang="en-US" sz="1600" b="1" spc="-10" dirty="0">
                <a:cs typeface="Verdana"/>
              </a:rPr>
              <a:t>unemployed</a:t>
            </a:r>
            <a:r>
              <a:rPr lang="en-US" sz="1600" spc="-10" dirty="0">
                <a:cs typeface="Verdana"/>
              </a:rPr>
              <a:t> in South Africa, with unemployment queues lengthening by the day.  </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The consequences are </a:t>
            </a:r>
            <a:r>
              <a:rPr lang="en-US" sz="1600" b="1" spc="-10" dirty="0">
                <a:cs typeface="Verdana"/>
              </a:rPr>
              <a:t>dire </a:t>
            </a:r>
            <a:r>
              <a:rPr lang="en-US" sz="1600" spc="-10" dirty="0">
                <a:cs typeface="Verdana"/>
              </a:rPr>
              <a:t>and the knock-on effects on collective bargaining are unavoidable.</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Workers in general are getting </a:t>
            </a:r>
            <a:r>
              <a:rPr lang="en-US" sz="1600" b="1" spc="-10" dirty="0">
                <a:cs typeface="Verdana"/>
              </a:rPr>
              <a:t>poorer</a:t>
            </a:r>
            <a:r>
              <a:rPr lang="en-US" sz="1600" spc="-10" dirty="0">
                <a:cs typeface="Verdana"/>
              </a:rPr>
              <a:t> and poverty, unemployment, inequality and now hunger are the </a:t>
            </a:r>
            <a:r>
              <a:rPr lang="en-US" sz="1600" b="1" spc="-10" dirty="0">
                <a:cs typeface="Verdana"/>
              </a:rPr>
              <a:t>perfect </a:t>
            </a:r>
            <a:r>
              <a:rPr lang="en-US" sz="1600" spc="-10" dirty="0">
                <a:cs typeface="Verdana"/>
              </a:rPr>
              <a:t>ingredients for raising and tabling unrealistic expectations and demands.  </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As we gear up to face the 2027 round of Main Agreement negotiations the collective bargaining environment presents a </a:t>
            </a:r>
            <a:r>
              <a:rPr lang="en-US" sz="1600" b="1" spc="-10" dirty="0">
                <a:cs typeface="Verdana"/>
              </a:rPr>
              <a:t>red flag </a:t>
            </a:r>
            <a:r>
              <a:rPr lang="en-US" sz="1600" spc="-10" dirty="0">
                <a:cs typeface="Verdana"/>
              </a:rPr>
              <a:t>that we cannot ignore.                     </a:t>
            </a:r>
          </a:p>
          <a:p>
            <a:pPr marL="12700" marR="5080">
              <a:lnSpc>
                <a:spcPct val="113599"/>
              </a:lnSpc>
              <a:spcBef>
                <a:spcPts val="100"/>
              </a:spcBef>
            </a:pPr>
            <a:endParaRPr sz="1600" dirty="0">
              <a:cs typeface="Verdana"/>
            </a:endParaRPr>
          </a:p>
        </p:txBody>
      </p:sp>
    </p:spTree>
    <p:extLst>
      <p:ext uri="{BB962C8B-B14F-4D97-AF65-F5344CB8AC3E}">
        <p14:creationId xmlns:p14="http://schemas.microsoft.com/office/powerpoint/2010/main" val="717739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CA8EF-8D24-8206-24E5-A8E3EB0C0669}"/>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236A50C1-E96B-49B5-5B1E-B667E12C60CE}"/>
              </a:ext>
            </a:extLst>
          </p:cNvPr>
          <p:cNvSpPr txBox="1"/>
          <p:nvPr/>
        </p:nvSpPr>
        <p:spPr>
          <a:xfrm>
            <a:off x="706783" y="599018"/>
            <a:ext cx="4858357"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Taking stock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7D9283F5-8925-B5A0-B4B0-3E43043BEB5D}"/>
              </a:ext>
            </a:extLst>
          </p:cNvPr>
          <p:cNvSpPr txBox="1"/>
          <p:nvPr/>
        </p:nvSpPr>
        <p:spPr>
          <a:xfrm>
            <a:off x="706783" y="1066800"/>
            <a:ext cx="9719917" cy="5675913"/>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b="1" spc="-10" dirty="0">
                <a:cs typeface="Verdana"/>
              </a:rPr>
              <a:t>Not</a:t>
            </a:r>
            <a:r>
              <a:rPr lang="en-US" sz="1600" spc="-10" dirty="0">
                <a:cs typeface="Verdana"/>
              </a:rPr>
              <a:t> everyone is a supporter of the collective bargaining model.</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Many </a:t>
            </a:r>
            <a:r>
              <a:rPr lang="en-US" sz="1600" b="1" spc="-10" dirty="0">
                <a:cs typeface="Verdana"/>
              </a:rPr>
              <a:t>detractors</a:t>
            </a:r>
            <a:r>
              <a:rPr lang="en-US" sz="1600" spc="-10" dirty="0">
                <a:cs typeface="Verdana"/>
              </a:rPr>
              <a:t> would like nothing more than to see its </a:t>
            </a:r>
            <a:r>
              <a:rPr lang="en-US" sz="1600" b="1" i="1" spc="-10" dirty="0">
                <a:cs typeface="Verdana"/>
              </a:rPr>
              <a:t>collapse</a:t>
            </a:r>
            <a:r>
              <a:rPr lang="en-US" sz="1600" spc="-10" dirty="0">
                <a:cs typeface="Verdana"/>
              </a:rPr>
              <a:t> but struggle to come-up with a convincing alternative workable model.</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The </a:t>
            </a:r>
            <a:r>
              <a:rPr lang="en-US" sz="1600" b="1" spc="-10" dirty="0">
                <a:cs typeface="Verdana"/>
              </a:rPr>
              <a:t>reality</a:t>
            </a:r>
            <a:r>
              <a:rPr lang="en-US" sz="1600" spc="-10" dirty="0">
                <a:cs typeface="Verdana"/>
              </a:rPr>
              <a:t> is that despite on-going criticism, delaying tactics, obstruction and legal challenges collective agreements continue to be concluded:</a:t>
            </a:r>
          </a:p>
          <a:p>
            <a:pPr marL="285750" marR="5080" indent="-285750">
              <a:buFont typeface="Arial" panose="020B0604020202020204" pitchFamily="34" charset="0"/>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2024: Dispute Resolution Agreement</a:t>
            </a:r>
          </a:p>
          <a:p>
            <a:pPr marL="742950" marR="5080" lvl="1" indent="-285750">
              <a:buFont typeface="Wingdings" panose="05000000000000000000" pitchFamily="2" charset="2"/>
              <a:buChar char="§"/>
            </a:pPr>
            <a:r>
              <a:rPr lang="en-US" sz="1600" spc="-10" dirty="0">
                <a:cs typeface="Verdana"/>
              </a:rPr>
              <a:t>2024: Registration and Administration Expenses Agreement</a:t>
            </a:r>
          </a:p>
          <a:p>
            <a:pPr marL="742950" marR="5080" lvl="1" indent="-285750">
              <a:buFont typeface="Wingdings" panose="05000000000000000000" pitchFamily="2" charset="2"/>
              <a:buChar char="§"/>
            </a:pPr>
            <a:r>
              <a:rPr lang="en-US" sz="1600" spc="-10" dirty="0">
                <a:cs typeface="Verdana"/>
              </a:rPr>
              <a:t>2024: Three-year Main Agreement</a:t>
            </a:r>
          </a:p>
          <a:p>
            <a:pPr marL="742950" marR="5080" lvl="1" indent="-285750">
              <a:buFont typeface="Wingdings" panose="05000000000000000000" pitchFamily="2" charset="2"/>
              <a:buChar char="§"/>
            </a:pPr>
            <a:r>
              <a:rPr lang="en-US" sz="1600" spc="-10" dirty="0">
                <a:cs typeface="Verdana"/>
              </a:rPr>
              <a:t>2025: Three-year Plastic Agreement</a:t>
            </a:r>
          </a:p>
          <a:p>
            <a:pPr marL="742950" marR="5080" lvl="1" indent="-285750">
              <a:buFont typeface="Wingdings" panose="05000000000000000000" pitchFamily="2" charset="2"/>
              <a:buChar char="§"/>
            </a:pPr>
            <a:r>
              <a:rPr lang="en-US" sz="1600" spc="-10" dirty="0">
                <a:cs typeface="Verdana"/>
              </a:rPr>
              <a:t>2025: Five-year Pension Fund Agreement</a:t>
            </a:r>
          </a:p>
          <a:p>
            <a:pPr marL="742950" marR="5080" lvl="1" indent="-285750">
              <a:buFont typeface="Wingdings" panose="05000000000000000000" pitchFamily="2" charset="2"/>
              <a:buChar char="§"/>
            </a:pPr>
            <a:r>
              <a:rPr lang="en-US" sz="1600" spc="-10" dirty="0">
                <a:cs typeface="Verdana"/>
              </a:rPr>
              <a:t>2025: Five-year Provident Fund Agreement </a:t>
            </a:r>
          </a:p>
          <a:p>
            <a:pPr marL="742950" marR="5080" lvl="1" indent="-285750">
              <a:buFont typeface="Wingdings" panose="05000000000000000000" pitchFamily="2" charset="2"/>
              <a:buChar char="§"/>
            </a:pPr>
            <a:r>
              <a:rPr lang="en-US" sz="1600" spc="-10" dirty="0">
                <a:cs typeface="Verdana"/>
              </a:rPr>
              <a:t>2025: Five-year Sick Pay Fund Agreement </a:t>
            </a:r>
          </a:p>
          <a:p>
            <a:pPr marL="742950" marR="5080" lvl="1" indent="-285750">
              <a:buFont typeface="Wingdings" panose="05000000000000000000" pitchFamily="2" charset="2"/>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Gazettal and extension of collective agreements </a:t>
            </a:r>
            <a:r>
              <a:rPr lang="en-US" sz="1600" b="1" spc="-10" dirty="0">
                <a:cs typeface="Verdana"/>
              </a:rPr>
              <a:t>continues</a:t>
            </a:r>
            <a:r>
              <a:rPr lang="en-US" sz="1600" spc="-10" dirty="0">
                <a:cs typeface="Verdana"/>
              </a:rPr>
              <a:t> to be a challenge.</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Having lost in the Labour Court, Labour Appeal Court and Constitution Court, NEASA </a:t>
            </a:r>
            <a:r>
              <a:rPr lang="en-US" sz="1600" b="1" spc="-10" dirty="0">
                <a:cs typeface="Verdana"/>
              </a:rPr>
              <a:t>persist </a:t>
            </a:r>
            <a:r>
              <a:rPr lang="en-US" sz="1600" spc="-10" dirty="0">
                <a:cs typeface="Verdana"/>
              </a:rPr>
              <a:t>in its challenge to have the 2021/24 Main Agreement set-aside.</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NEASA’s review application against the Minister of Employment and Labour will be heard in the course of 2026 and SEIFSA and the trade unions will once again be present.</a:t>
            </a:r>
            <a:endParaRPr sz="1600" dirty="0">
              <a:cs typeface="Verdana"/>
            </a:endParaRPr>
          </a:p>
        </p:txBody>
      </p:sp>
    </p:spTree>
    <p:extLst>
      <p:ext uri="{BB962C8B-B14F-4D97-AF65-F5344CB8AC3E}">
        <p14:creationId xmlns:p14="http://schemas.microsoft.com/office/powerpoint/2010/main" val="3043362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2E033D5-8BD3-06B8-607A-BC5319438F2E}"/>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965FA018-D904-7CC7-E2BB-3011BC2199A9}"/>
              </a:ext>
            </a:extLst>
          </p:cNvPr>
          <p:cNvSpPr txBox="1"/>
          <p:nvPr/>
        </p:nvSpPr>
        <p:spPr>
          <a:xfrm>
            <a:off x="706783" y="599018"/>
            <a:ext cx="4858357"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Taking stock   cont.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C65557FE-C14E-75E2-AD4C-F443A081D8B0}"/>
              </a:ext>
            </a:extLst>
          </p:cNvPr>
          <p:cNvSpPr txBox="1"/>
          <p:nvPr/>
        </p:nvSpPr>
        <p:spPr>
          <a:xfrm>
            <a:off x="706783" y="1162703"/>
            <a:ext cx="10100917" cy="4476097"/>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spc="-10" dirty="0">
                <a:cs typeface="Verdana"/>
              </a:rPr>
              <a:t>It is interesting to note that whilst our </a:t>
            </a:r>
            <a:r>
              <a:rPr lang="en-US" sz="1600" b="1" spc="-10" dirty="0">
                <a:cs typeface="Verdana"/>
              </a:rPr>
              <a:t>loudest </a:t>
            </a:r>
            <a:r>
              <a:rPr lang="en-US" sz="1600" spc="-10" dirty="0">
                <a:cs typeface="Verdana"/>
              </a:rPr>
              <a:t>detractors object violently to the conclusion and extension of collective agreements, they have </a:t>
            </a:r>
            <a:r>
              <a:rPr lang="en-US" sz="1600" b="1" spc="-10" dirty="0">
                <a:cs typeface="Verdana"/>
              </a:rPr>
              <a:t>no issue</a:t>
            </a:r>
            <a:r>
              <a:rPr lang="en-US" sz="1600" spc="-10" dirty="0">
                <a:cs typeface="Verdana"/>
              </a:rPr>
              <a:t> </a:t>
            </a:r>
            <a:r>
              <a:rPr lang="en-US" sz="1600" b="1" i="1" spc="-10" dirty="0">
                <a:cs typeface="Verdana"/>
              </a:rPr>
              <a:t>dipping-in and out </a:t>
            </a:r>
            <a:r>
              <a:rPr lang="en-US" sz="1600" spc="-10" dirty="0">
                <a:cs typeface="Verdana"/>
              </a:rPr>
              <a:t>of the collective agreement under the </a:t>
            </a:r>
            <a:r>
              <a:rPr lang="en-US" sz="1600" b="1" spc="-10" dirty="0">
                <a:cs typeface="Verdana"/>
              </a:rPr>
              <a:t>blanket</a:t>
            </a:r>
            <a:r>
              <a:rPr lang="en-US" sz="1600" spc="-10" dirty="0">
                <a:cs typeface="Verdana"/>
              </a:rPr>
              <a:t> of protection, security, certainty and industrial peace we provide.</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Of greater interest is the significant </a:t>
            </a:r>
            <a:r>
              <a:rPr lang="en-US" sz="1600" b="1" spc="-10" dirty="0">
                <a:cs typeface="Verdana"/>
              </a:rPr>
              <a:t>growth in membership </a:t>
            </a:r>
            <a:r>
              <a:rPr lang="en-US" sz="1600" spc="-10" dirty="0">
                <a:cs typeface="Verdana"/>
              </a:rPr>
              <a:t>we have seen in 2025 and 2026 in an environment where the 2024/2027 Main Agreement is still not gazetted.</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Often the </a:t>
            </a:r>
            <a:r>
              <a:rPr lang="en-US" sz="1600" b="1" spc="-10" dirty="0">
                <a:cs typeface="Verdana"/>
              </a:rPr>
              <a:t>point is missed </a:t>
            </a:r>
            <a:r>
              <a:rPr lang="en-US" sz="1600" spc="-10" dirty="0">
                <a:cs typeface="Verdana"/>
              </a:rPr>
              <a:t>that agreeing to pursue extension is an important </a:t>
            </a:r>
            <a:r>
              <a:rPr lang="en-US" sz="1600" b="1" spc="-10" dirty="0">
                <a:cs typeface="Verdana"/>
              </a:rPr>
              <a:t>key</a:t>
            </a:r>
            <a:r>
              <a:rPr lang="en-US" sz="1600" spc="-10" dirty="0">
                <a:cs typeface="Verdana"/>
              </a:rPr>
              <a:t> in reaching agreement with unions and it serves the unions far more than the SEIFSA membership – which in any event have the security of opting to apply for </a:t>
            </a:r>
            <a:r>
              <a:rPr lang="en-US" sz="1600" b="1" spc="-10" dirty="0">
                <a:cs typeface="Verdana"/>
              </a:rPr>
              <a:t>exemption </a:t>
            </a:r>
            <a:r>
              <a:rPr lang="en-US" sz="1600" spc="-10" dirty="0">
                <a:cs typeface="Verdana"/>
              </a:rPr>
              <a:t>to apply for relief or for example, to work excessive overtime.</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Another </a:t>
            </a:r>
            <a:r>
              <a:rPr lang="en-US" sz="1600" b="1" i="1" spc="-10" dirty="0">
                <a:cs typeface="Verdana"/>
              </a:rPr>
              <a:t>urban legend </a:t>
            </a:r>
            <a:r>
              <a:rPr lang="en-US" sz="1600" spc="-10" dirty="0">
                <a:cs typeface="Verdana"/>
              </a:rPr>
              <a:t>is that applying for and receiving an exemption is almost impossible – the truth is exactly the </a:t>
            </a:r>
            <a:r>
              <a:rPr lang="en-US" sz="1600" b="1" spc="-10" dirty="0">
                <a:cs typeface="Verdana"/>
              </a:rPr>
              <a:t>opposite </a:t>
            </a:r>
            <a:r>
              <a:rPr lang="en-US" sz="1600" spc="-10" dirty="0">
                <a:cs typeface="Verdana"/>
              </a:rPr>
              <a:t>and the stats back this up.</a:t>
            </a:r>
          </a:p>
          <a:p>
            <a:pPr marL="285750" marR="5080" indent="-285750">
              <a:buFont typeface="Arial" panose="020B0604020202020204" pitchFamily="34" charset="0"/>
              <a:buChar char="•"/>
            </a:pPr>
            <a:endParaRPr lang="en-US" sz="1600" spc="-10" dirty="0">
              <a:cs typeface="Verdana"/>
            </a:endParaRPr>
          </a:p>
          <a:p>
            <a:pPr marL="285750" marR="5080" indent="-285750">
              <a:buFont typeface="Arial" panose="020B0604020202020204" pitchFamily="34" charset="0"/>
              <a:buChar char="•"/>
            </a:pPr>
            <a:r>
              <a:rPr lang="en-US" sz="1600" spc="-10" dirty="0">
                <a:cs typeface="Verdana"/>
              </a:rPr>
              <a:t>Collective bargaining is </a:t>
            </a:r>
            <a:r>
              <a:rPr lang="en-US" sz="1600" b="1" i="1" spc="-10" dirty="0">
                <a:cs typeface="Verdana"/>
              </a:rPr>
              <a:t>not</a:t>
            </a:r>
            <a:r>
              <a:rPr lang="en-US" sz="1600" spc="-10" dirty="0">
                <a:cs typeface="Verdana"/>
              </a:rPr>
              <a:t> a perfect model, far from it - but with an industry as big as ours, with the </a:t>
            </a:r>
            <a:r>
              <a:rPr lang="en-US" sz="1600" b="1" i="1" spc="-10" dirty="0">
                <a:cs typeface="Verdana"/>
              </a:rPr>
              <a:t>proliferation</a:t>
            </a:r>
            <a:r>
              <a:rPr lang="en-US" sz="1600" spc="-10" dirty="0">
                <a:cs typeface="Verdana"/>
              </a:rPr>
              <a:t> of trade unions we’ve seen in recent years and workers becoming increasingly restless – the real question is – </a:t>
            </a:r>
            <a:r>
              <a:rPr lang="en-US" sz="1600" b="1" spc="-10" dirty="0">
                <a:cs typeface="Verdana"/>
              </a:rPr>
              <a:t>do you want to be inside or outside the collective bargaining framework? </a:t>
            </a:r>
            <a:r>
              <a:rPr lang="en-US" sz="1600" spc="-10" dirty="0">
                <a:cs typeface="Verdana"/>
              </a:rPr>
              <a:t>      </a:t>
            </a:r>
          </a:p>
          <a:p>
            <a:pPr marL="12700" marR="5080">
              <a:lnSpc>
                <a:spcPct val="113599"/>
              </a:lnSpc>
              <a:spcBef>
                <a:spcPts val="100"/>
              </a:spcBef>
            </a:pPr>
            <a:endParaRPr sz="1600" dirty="0">
              <a:cs typeface="Verdana"/>
            </a:endParaRPr>
          </a:p>
        </p:txBody>
      </p:sp>
    </p:spTree>
    <p:extLst>
      <p:ext uri="{BB962C8B-B14F-4D97-AF65-F5344CB8AC3E}">
        <p14:creationId xmlns:p14="http://schemas.microsoft.com/office/powerpoint/2010/main" val="4015518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8D1E3BB-B142-F596-8400-19EC9E06790E}"/>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6889094C-7D80-C07B-752C-C94FCD9A462F}"/>
              </a:ext>
            </a:extLst>
          </p:cNvPr>
          <p:cNvSpPr txBox="1"/>
          <p:nvPr/>
        </p:nvSpPr>
        <p:spPr>
          <a:xfrm>
            <a:off x="673100" y="599018"/>
            <a:ext cx="4892040"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Threats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D1D7C376-8B2A-8DD5-90CD-301B61680B8A}"/>
              </a:ext>
            </a:extLst>
          </p:cNvPr>
          <p:cNvSpPr txBox="1"/>
          <p:nvPr/>
        </p:nvSpPr>
        <p:spPr>
          <a:xfrm>
            <a:off x="673100" y="1162703"/>
            <a:ext cx="9719917" cy="4691028"/>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b="1" spc="-10" dirty="0">
                <a:cs typeface="Verdana"/>
              </a:rPr>
              <a:t>From a collective bargaining point of view:</a:t>
            </a:r>
          </a:p>
          <a:p>
            <a:pPr marR="5080"/>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Difficulty in uniting the employer caucus – two camps SEIFSA, PCASA vs. NEASA, CEO and SAEFA.</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Objections to the extension of agreements to non-parties.</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Rising worker expectations in the context of deepening inequality.</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Pressure to deliver at above inflation. </a:t>
            </a:r>
            <a:br>
              <a:rPr lang="en-US" sz="1600" spc="-10" dirty="0">
                <a:cs typeface="Verdana"/>
              </a:rPr>
            </a:b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Dangerously high unemployment.</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Worsing management/ worker relations on the shop floor.</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Resorting to litigation, strike action and accompanying violence.  </a:t>
            </a:r>
          </a:p>
          <a:p>
            <a:pPr marL="742950" marR="5080" lvl="1" indent="-285750">
              <a:buFont typeface="Wingdings" panose="05000000000000000000" pitchFamily="2" charset="2"/>
              <a:buChar char="§"/>
            </a:pPr>
            <a:endParaRPr lang="en-US" sz="1600" spc="-10" dirty="0">
              <a:cs typeface="Verdana"/>
            </a:endParaRPr>
          </a:p>
          <a:p>
            <a:pPr marL="285750" marR="5080" lvl="1" indent="-285750">
              <a:buFont typeface="Arial" panose="020B0604020202020204" pitchFamily="34" charset="0"/>
              <a:buChar char="•"/>
            </a:pPr>
            <a:r>
              <a:rPr lang="en-US" sz="1600" spc="-10" dirty="0">
                <a:cs typeface="Verdana"/>
              </a:rPr>
              <a:t>As we prepare for 2027, </a:t>
            </a:r>
            <a:r>
              <a:rPr lang="en-US" sz="1600" b="1" i="1" spc="-10" dirty="0">
                <a:cs typeface="Verdana"/>
              </a:rPr>
              <a:t>talks-about-talks</a:t>
            </a:r>
            <a:r>
              <a:rPr lang="en-US" sz="1600" spc="-10" dirty="0">
                <a:cs typeface="Verdana"/>
              </a:rPr>
              <a:t> have already commenced as we begin laying the </a:t>
            </a:r>
            <a:r>
              <a:rPr lang="en-US" sz="1600" b="1" spc="-10" dirty="0">
                <a:cs typeface="Verdana"/>
              </a:rPr>
              <a:t>groundwork for a soft landing in 2027</a:t>
            </a:r>
            <a:r>
              <a:rPr lang="en-US" sz="1600" spc="-10" dirty="0">
                <a:cs typeface="Verdana"/>
              </a:rPr>
              <a:t>.  </a:t>
            </a:r>
          </a:p>
          <a:p>
            <a:pPr marR="5080" lvl="1"/>
            <a:r>
              <a:rPr lang="en-US" sz="1600" spc="-10" dirty="0">
                <a:cs typeface="Verdana"/>
              </a:rPr>
              <a:t>  </a:t>
            </a:r>
            <a:endParaRPr sz="1600" dirty="0">
              <a:cs typeface="Verdana"/>
            </a:endParaRPr>
          </a:p>
        </p:txBody>
      </p:sp>
    </p:spTree>
    <p:extLst>
      <p:ext uri="{BB962C8B-B14F-4D97-AF65-F5344CB8AC3E}">
        <p14:creationId xmlns:p14="http://schemas.microsoft.com/office/powerpoint/2010/main" val="3291252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F4CB38E-FE12-BC33-EA53-B5C14E3593F7}"/>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23366638-23FE-3F34-FDD5-2B15A0C3F23F}"/>
              </a:ext>
            </a:extLst>
          </p:cNvPr>
          <p:cNvSpPr txBox="1"/>
          <p:nvPr/>
        </p:nvSpPr>
        <p:spPr>
          <a:xfrm>
            <a:off x="596900" y="599018"/>
            <a:ext cx="4968240"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Opportunities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FD0544A2-D770-C104-B6D4-C3BB7940BCAE}"/>
              </a:ext>
            </a:extLst>
          </p:cNvPr>
          <p:cNvSpPr txBox="1"/>
          <p:nvPr/>
        </p:nvSpPr>
        <p:spPr>
          <a:xfrm>
            <a:off x="673100" y="1162703"/>
            <a:ext cx="9719917" cy="4198585"/>
          </a:xfrm>
          <a:prstGeom prst="rect">
            <a:avLst/>
          </a:prstGeom>
        </p:spPr>
        <p:txBody>
          <a:bodyPr vert="horz" wrap="square" lIns="0" tIns="12700" rIns="0" bIns="0" rtlCol="0">
            <a:spAutoFit/>
          </a:bodyPr>
          <a:lstStyle/>
          <a:p>
            <a:pPr marL="285750" marR="5080" indent="-285750">
              <a:buFont typeface="Arial" panose="020B0604020202020204" pitchFamily="34" charset="0"/>
              <a:buChar char="•"/>
            </a:pPr>
            <a:r>
              <a:rPr lang="en-US" sz="1600" b="1" spc="-10" dirty="0">
                <a:cs typeface="Verdana"/>
              </a:rPr>
              <a:t>From a collective bargaining point of view:</a:t>
            </a:r>
          </a:p>
          <a:p>
            <a:pPr marR="5080"/>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Professional relationship with all the trade unions.</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A united trade union caucus.</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Strong leadership team on the side of SEIFSA – built on many rounds of negotiations. </a:t>
            </a:r>
            <a:br>
              <a:rPr lang="en-US" sz="1600" spc="-10" dirty="0">
                <a:cs typeface="Verdana"/>
              </a:rPr>
            </a:b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Well established mandating and feedback structures that will not delay settlement.</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SEIFSA historically has lead negotiations and will be doing likewise in 2027.</a:t>
            </a:r>
          </a:p>
          <a:p>
            <a:pPr marL="742950" marR="5080" lvl="1" indent="-285750">
              <a:buFont typeface="Wingdings" panose="05000000000000000000" pitchFamily="2" charset="2"/>
              <a:buChar char="§"/>
            </a:pPr>
            <a:endParaRPr lang="en-US" sz="1600" spc="-10" dirty="0">
              <a:cs typeface="Verdana"/>
            </a:endParaRPr>
          </a:p>
          <a:p>
            <a:pPr marL="742950" marR="5080" lvl="1" indent="-285750">
              <a:buFont typeface="Wingdings" panose="05000000000000000000" pitchFamily="2" charset="2"/>
              <a:buChar char="§"/>
            </a:pPr>
            <a:r>
              <a:rPr lang="en-US" sz="1600" spc="-10" dirty="0">
                <a:cs typeface="Verdana"/>
              </a:rPr>
              <a:t>Managing the spoilers will be important.</a:t>
            </a:r>
          </a:p>
          <a:p>
            <a:pPr marL="742950" marR="5080" lvl="1" indent="-285750">
              <a:buFont typeface="Wingdings" panose="05000000000000000000" pitchFamily="2" charset="2"/>
              <a:buChar char="§"/>
            </a:pPr>
            <a:endParaRPr lang="en-US" sz="1600" spc="-10" dirty="0">
              <a:cs typeface="Verdana"/>
            </a:endParaRPr>
          </a:p>
          <a:p>
            <a:pPr marL="285750" marR="5080" lvl="1" indent="-285750">
              <a:buFont typeface="Arial" panose="020B0604020202020204" pitchFamily="34" charset="0"/>
              <a:buChar char="•"/>
            </a:pPr>
            <a:r>
              <a:rPr lang="en-US" sz="1600" b="1" spc="-10" dirty="0">
                <a:cs typeface="Verdana"/>
              </a:rPr>
              <a:t>The tactics and strategy used in 2021/24 and refined in 2024/27 will set the roadmap to settlement come 2027</a:t>
            </a:r>
            <a:r>
              <a:rPr lang="en-US" sz="1600" spc="-10" dirty="0">
                <a:cs typeface="Verdana"/>
              </a:rPr>
              <a:t>. </a:t>
            </a:r>
          </a:p>
          <a:p>
            <a:pPr marL="742950" marR="5080" lvl="1" indent="-285750">
              <a:buFont typeface="Wingdings" panose="05000000000000000000" pitchFamily="2" charset="2"/>
              <a:buChar char="§"/>
            </a:pPr>
            <a:endParaRPr lang="en-US" sz="1600" spc="-10" dirty="0">
              <a:cs typeface="Verdana"/>
            </a:endParaRPr>
          </a:p>
          <a:p>
            <a:pPr marR="5080" lvl="1"/>
            <a:r>
              <a:rPr lang="en-US" sz="1600" spc="-10" dirty="0">
                <a:cs typeface="Verdana"/>
              </a:rPr>
              <a:t>  </a:t>
            </a:r>
            <a:endParaRPr sz="1600" dirty="0">
              <a:cs typeface="Verdana"/>
            </a:endParaRPr>
          </a:p>
        </p:txBody>
      </p:sp>
    </p:spTree>
    <p:extLst>
      <p:ext uri="{BB962C8B-B14F-4D97-AF65-F5344CB8AC3E}">
        <p14:creationId xmlns:p14="http://schemas.microsoft.com/office/powerpoint/2010/main" val="413819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F933F6F-ECB2-AB4B-DBBB-8B1727F8B602}"/>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3329AD52-1F25-4787-F911-8412AF7B6E0C}"/>
              </a:ext>
            </a:extLst>
          </p:cNvPr>
          <p:cNvSpPr txBox="1"/>
          <p:nvPr/>
        </p:nvSpPr>
        <p:spPr>
          <a:xfrm>
            <a:off x="596900" y="599018"/>
            <a:ext cx="4968240"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Total cost to employment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0F1AB4B8-FCA0-B979-98EF-4BF3A2EEDB37}"/>
              </a:ext>
            </a:extLst>
          </p:cNvPr>
          <p:cNvSpPr txBox="1"/>
          <p:nvPr/>
        </p:nvSpPr>
        <p:spPr>
          <a:xfrm>
            <a:off x="673100" y="1162703"/>
            <a:ext cx="9719917" cy="505267"/>
          </a:xfrm>
          <a:prstGeom prst="rect">
            <a:avLst/>
          </a:prstGeom>
        </p:spPr>
        <p:txBody>
          <a:bodyPr vert="horz" wrap="square" lIns="0" tIns="12700" rIns="0" bIns="0" rtlCol="0">
            <a:spAutoFit/>
          </a:bodyPr>
          <a:lstStyle/>
          <a:p>
            <a:pPr marL="742950" marR="5080" lvl="1" indent="-285750">
              <a:buFont typeface="Wingdings" panose="05000000000000000000" pitchFamily="2" charset="2"/>
              <a:buChar char="§"/>
            </a:pPr>
            <a:endParaRPr lang="en-US" sz="1600" spc="-10" dirty="0">
              <a:cs typeface="Verdana"/>
            </a:endParaRPr>
          </a:p>
          <a:p>
            <a:pPr marR="5080" lvl="1"/>
            <a:r>
              <a:rPr lang="en-US" sz="1600" spc="-10" dirty="0">
                <a:cs typeface="Verdana"/>
              </a:rPr>
              <a:t>  </a:t>
            </a:r>
            <a:endParaRPr sz="1600" dirty="0">
              <a:cs typeface="Verdana"/>
            </a:endParaRPr>
          </a:p>
        </p:txBody>
      </p:sp>
      <p:graphicFrame>
        <p:nvGraphicFramePr>
          <p:cNvPr id="2" name="Table 1">
            <a:extLst>
              <a:ext uri="{FF2B5EF4-FFF2-40B4-BE49-F238E27FC236}">
                <a16:creationId xmlns:a16="http://schemas.microsoft.com/office/drawing/2014/main" id="{C1D37169-30E5-A6F1-9135-A22E5F8AAD7B}"/>
              </a:ext>
            </a:extLst>
          </p:cNvPr>
          <p:cNvGraphicFramePr>
            <a:graphicFrameLocks noGrp="1"/>
          </p:cNvGraphicFramePr>
          <p:nvPr>
            <p:extLst>
              <p:ext uri="{D42A27DB-BD31-4B8C-83A1-F6EECF244321}">
                <p14:modId xmlns:p14="http://schemas.microsoft.com/office/powerpoint/2010/main" val="2736150962"/>
              </p:ext>
            </p:extLst>
          </p:nvPr>
        </p:nvGraphicFramePr>
        <p:xfrm>
          <a:off x="2425700" y="2209800"/>
          <a:ext cx="4926330" cy="3082163"/>
        </p:xfrm>
        <a:graphic>
          <a:graphicData uri="http://schemas.openxmlformats.org/drawingml/2006/table">
            <a:tbl>
              <a:tblPr firstRow="1" firstCol="1" bandRow="1">
                <a:tableStyleId>{5C22544A-7EE6-4342-B048-85BDC9FD1C3A}</a:tableStyleId>
              </a:tblPr>
              <a:tblGrid>
                <a:gridCol w="3829050">
                  <a:extLst>
                    <a:ext uri="{9D8B030D-6E8A-4147-A177-3AD203B41FA5}">
                      <a16:colId xmlns:a16="http://schemas.microsoft.com/office/drawing/2014/main" val="1240688746"/>
                    </a:ext>
                  </a:extLst>
                </a:gridCol>
                <a:gridCol w="1097280">
                  <a:extLst>
                    <a:ext uri="{9D8B030D-6E8A-4147-A177-3AD203B41FA5}">
                      <a16:colId xmlns:a16="http://schemas.microsoft.com/office/drawing/2014/main" val="4221627794"/>
                    </a:ext>
                  </a:extLst>
                </a:gridCol>
              </a:tblGrid>
              <a:tr h="0">
                <a:tc>
                  <a:txBody>
                    <a:bodyPr/>
                    <a:lstStyle/>
                    <a:p>
                      <a:pPr>
                        <a:lnSpc>
                          <a:spcPct val="150000"/>
                        </a:lnSpc>
                        <a:spcBef>
                          <a:spcPts val="600"/>
                        </a:spcBef>
                        <a:spcAft>
                          <a:spcPts val="600"/>
                        </a:spcAft>
                        <a:buNone/>
                      </a:pPr>
                      <a:r>
                        <a:rPr lang="en-US" sz="1100" dirty="0">
                          <a:effectLst/>
                        </a:rPr>
                        <a:t>Main Agreement / Social Security / Skills Development Provisions</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Bef>
                          <a:spcPts val="600"/>
                        </a:spcBef>
                        <a:spcAft>
                          <a:spcPts val="600"/>
                        </a:spcAft>
                        <a:buNone/>
                      </a:pPr>
                      <a:r>
                        <a:rPr lang="en-US" sz="1100" dirty="0">
                          <a:effectLst/>
                        </a:rPr>
                        <a:t>Cost to Company</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54014430"/>
                  </a:ext>
                </a:extLst>
              </a:tr>
              <a:tr h="0">
                <a:tc>
                  <a:txBody>
                    <a:bodyPr/>
                    <a:lstStyle/>
                    <a:p>
                      <a:pPr marL="0" lvl="0" indent="0">
                        <a:lnSpc>
                          <a:spcPct val="115000"/>
                        </a:lnSpc>
                        <a:spcAft>
                          <a:spcPts val="1000"/>
                        </a:spcAft>
                        <a:buSzPts val="1000"/>
                        <a:buFontTx/>
                        <a:buNone/>
                        <a:tabLst>
                          <a:tab pos="285750" algn="l"/>
                        </a:tabLst>
                      </a:pPr>
                      <a:r>
                        <a:rPr lang="en-US" sz="1100" dirty="0">
                          <a:effectLst/>
                        </a:rPr>
                        <a:t>Annual Leave (15 days)</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6.41%</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70936889"/>
                  </a:ext>
                </a:extLst>
              </a:tr>
              <a:tr h="0">
                <a:tc>
                  <a:txBody>
                    <a:bodyPr/>
                    <a:lstStyle/>
                    <a:p>
                      <a:pPr marL="0" lvl="0" indent="0">
                        <a:lnSpc>
                          <a:spcPct val="115000"/>
                        </a:lnSpc>
                        <a:spcAft>
                          <a:spcPts val="1000"/>
                        </a:spcAft>
                        <a:buSzPts val="1000"/>
                        <a:buFontTx/>
                        <a:buNone/>
                        <a:tabLst>
                          <a:tab pos="285750" algn="l"/>
                        </a:tabLst>
                      </a:pPr>
                      <a:r>
                        <a:rPr lang="en-US" sz="1100" dirty="0">
                          <a:effectLst/>
                        </a:rPr>
                        <a:t>Additional Annual Leave (5 days on fourth time of proceeding on leave)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2.14%</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80221879"/>
                  </a:ext>
                </a:extLst>
              </a:tr>
              <a:tr h="0">
                <a:tc>
                  <a:txBody>
                    <a:bodyPr/>
                    <a:lstStyle/>
                    <a:p>
                      <a:pPr marL="0" lvl="0" indent="0">
                        <a:lnSpc>
                          <a:spcPct val="115000"/>
                        </a:lnSpc>
                        <a:spcAft>
                          <a:spcPts val="1000"/>
                        </a:spcAft>
                        <a:buSzPts val="1000"/>
                        <a:buFontTx/>
                        <a:buNone/>
                        <a:tabLst>
                          <a:tab pos="285750" algn="l"/>
                        </a:tabLst>
                      </a:pPr>
                      <a:r>
                        <a:rPr lang="en-US" sz="1100" dirty="0">
                          <a:effectLst/>
                        </a:rPr>
                        <a:t>Leave Enhancement Pay </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8.33%</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6703020"/>
                  </a:ext>
                </a:extLst>
              </a:tr>
              <a:tr h="0">
                <a:tc>
                  <a:txBody>
                    <a:bodyPr/>
                    <a:lstStyle/>
                    <a:p>
                      <a:pPr marL="0" lvl="0" indent="0">
                        <a:lnSpc>
                          <a:spcPct val="115000"/>
                        </a:lnSpc>
                        <a:spcAft>
                          <a:spcPts val="1000"/>
                        </a:spcAft>
                        <a:buSzPts val="1000"/>
                        <a:buFontTx/>
                        <a:buNone/>
                        <a:tabLst>
                          <a:tab pos="285750" algn="l"/>
                        </a:tabLst>
                      </a:pPr>
                      <a:r>
                        <a:rPr lang="en-US" sz="1100" dirty="0">
                          <a:effectLst/>
                        </a:rPr>
                        <a:t>Paid Sick Leave (30 days in a 3-year cycle – effectively 10 days per year)</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4.27%</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62261094"/>
                  </a:ext>
                </a:extLst>
              </a:tr>
              <a:tr h="0">
                <a:tc>
                  <a:txBody>
                    <a:bodyPr/>
                    <a:lstStyle/>
                    <a:p>
                      <a:pPr marL="0" lvl="0" indent="0">
                        <a:lnSpc>
                          <a:spcPct val="115000"/>
                        </a:lnSpc>
                        <a:spcAft>
                          <a:spcPts val="1000"/>
                        </a:spcAft>
                        <a:buSzPts val="1000"/>
                        <a:buFontTx/>
                        <a:buNone/>
                        <a:tabLst>
                          <a:tab pos="285750" algn="l"/>
                        </a:tabLst>
                      </a:pPr>
                      <a:r>
                        <a:rPr lang="en-US" sz="1100" dirty="0">
                          <a:effectLst/>
                        </a:rPr>
                        <a:t>Sick Pay Fund </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0.09%</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61502468"/>
                  </a:ext>
                </a:extLst>
              </a:tr>
              <a:tr h="0">
                <a:tc>
                  <a:txBody>
                    <a:bodyPr/>
                    <a:lstStyle/>
                    <a:p>
                      <a:pPr marL="0" lvl="0" indent="0">
                        <a:lnSpc>
                          <a:spcPct val="115000"/>
                        </a:lnSpc>
                        <a:spcAft>
                          <a:spcPts val="1000"/>
                        </a:spcAft>
                        <a:buSzPts val="1000"/>
                        <a:buFontTx/>
                        <a:buNone/>
                        <a:tabLst>
                          <a:tab pos="285750" algn="l"/>
                        </a:tabLst>
                      </a:pPr>
                      <a:r>
                        <a:rPr lang="en-US" sz="1100" dirty="0">
                          <a:effectLst/>
                        </a:rPr>
                        <a:t>Family Responsibility Leave (3 days)</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1.28%</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5347523"/>
                  </a:ext>
                </a:extLst>
              </a:tr>
              <a:tr h="0">
                <a:tc>
                  <a:txBody>
                    <a:bodyPr/>
                    <a:lstStyle/>
                    <a:p>
                      <a:pPr marL="0" lvl="0" indent="0">
                        <a:lnSpc>
                          <a:spcPct val="115000"/>
                        </a:lnSpc>
                        <a:spcAft>
                          <a:spcPts val="1000"/>
                        </a:spcAft>
                        <a:buSzPts val="1000"/>
                        <a:buFontTx/>
                        <a:buNone/>
                        <a:tabLst>
                          <a:tab pos="285750" algn="l"/>
                        </a:tabLst>
                      </a:pPr>
                      <a:r>
                        <a:rPr lang="en-US" sz="1100" dirty="0">
                          <a:effectLst/>
                        </a:rPr>
                        <a:t>Public Holidays</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5.13%</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74583958"/>
                  </a:ext>
                </a:extLst>
              </a:tr>
              <a:tr h="0">
                <a:tc>
                  <a:txBody>
                    <a:bodyPr/>
                    <a:lstStyle/>
                    <a:p>
                      <a:pPr marL="0" lvl="0" indent="0">
                        <a:lnSpc>
                          <a:spcPct val="115000"/>
                        </a:lnSpc>
                        <a:spcAft>
                          <a:spcPts val="1000"/>
                        </a:spcAft>
                        <a:buSzPts val="1000"/>
                        <a:buFontTx/>
                        <a:buNone/>
                        <a:tabLst>
                          <a:tab pos="285750" algn="l"/>
                        </a:tabLst>
                      </a:pPr>
                      <a:r>
                        <a:rPr lang="en-US" sz="1100" dirty="0">
                          <a:effectLst/>
                        </a:rPr>
                        <a:t>Pension / provident fund contributions</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8.50%</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65027955"/>
                  </a:ext>
                </a:extLst>
              </a:tr>
              <a:tr h="0">
                <a:tc>
                  <a:txBody>
                    <a:bodyPr/>
                    <a:lstStyle/>
                    <a:p>
                      <a:pPr marL="0" lvl="0" indent="0">
                        <a:lnSpc>
                          <a:spcPct val="115000"/>
                        </a:lnSpc>
                        <a:spcAft>
                          <a:spcPts val="1000"/>
                        </a:spcAft>
                        <a:buSzPts val="1000"/>
                        <a:buFontTx/>
                        <a:buNone/>
                        <a:tabLst>
                          <a:tab pos="285750" algn="l"/>
                        </a:tabLst>
                      </a:pPr>
                      <a:r>
                        <a:rPr lang="en-US" sz="1100" dirty="0">
                          <a:effectLst/>
                        </a:rPr>
                        <a:t>COIDA / WCA</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1.15%</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20207109"/>
                  </a:ext>
                </a:extLst>
              </a:tr>
              <a:tr h="0">
                <a:tc>
                  <a:txBody>
                    <a:bodyPr/>
                    <a:lstStyle/>
                    <a:p>
                      <a:pPr marL="0" lvl="0" indent="0">
                        <a:lnSpc>
                          <a:spcPct val="115000"/>
                        </a:lnSpc>
                        <a:spcAft>
                          <a:spcPts val="1000"/>
                        </a:spcAft>
                        <a:buSzPts val="1000"/>
                        <a:buFontTx/>
                        <a:buNone/>
                        <a:tabLst>
                          <a:tab pos="285750" algn="l"/>
                        </a:tabLst>
                      </a:pPr>
                      <a:r>
                        <a:rPr lang="en-US" sz="1100" dirty="0">
                          <a:effectLst/>
                        </a:rPr>
                        <a:t>UIF</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1.00%</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94894283"/>
                  </a:ext>
                </a:extLst>
              </a:tr>
              <a:tr h="0">
                <a:tc>
                  <a:txBody>
                    <a:bodyPr/>
                    <a:lstStyle/>
                    <a:p>
                      <a:pPr marL="0" lvl="0" indent="0">
                        <a:lnSpc>
                          <a:spcPct val="115000"/>
                        </a:lnSpc>
                        <a:spcAft>
                          <a:spcPts val="1000"/>
                        </a:spcAft>
                        <a:buSzPts val="1000"/>
                        <a:buFontTx/>
                        <a:buNone/>
                        <a:tabLst>
                          <a:tab pos="285750" algn="l"/>
                        </a:tabLst>
                      </a:pPr>
                      <a:r>
                        <a:rPr lang="en-US" sz="1100" dirty="0">
                          <a:effectLst/>
                        </a:rPr>
                        <a:t>Skills Development Levy</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buNone/>
                      </a:pPr>
                      <a:r>
                        <a:rPr lang="en-US" sz="1100" dirty="0">
                          <a:effectLst/>
                        </a:rPr>
                        <a:t>1.00%</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9897149"/>
                  </a:ext>
                </a:extLst>
              </a:tr>
              <a:tr h="0">
                <a:tc>
                  <a:txBody>
                    <a:bodyPr/>
                    <a:lstStyle/>
                    <a:p>
                      <a:pPr marL="285750">
                        <a:lnSpc>
                          <a:spcPct val="150000"/>
                        </a:lnSpc>
                        <a:spcBef>
                          <a:spcPts val="600"/>
                        </a:spcBef>
                        <a:spcAft>
                          <a:spcPts val="600"/>
                        </a:spcAft>
                        <a:buFontTx/>
                        <a:buNone/>
                        <a:tabLst>
                          <a:tab pos="285750" algn="l"/>
                        </a:tabLst>
                      </a:pPr>
                      <a:r>
                        <a:rPr lang="en-US" sz="1100" dirty="0">
                          <a:effectLst/>
                        </a:rPr>
                        <a:t>Total additional cost to company</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Bef>
                          <a:spcPts val="600"/>
                        </a:spcBef>
                        <a:spcAft>
                          <a:spcPts val="600"/>
                        </a:spcAft>
                        <a:buNone/>
                      </a:pPr>
                      <a:r>
                        <a:rPr lang="en-US" sz="1100" dirty="0">
                          <a:effectLst/>
                        </a:rPr>
                        <a:t>39.03%</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97978403"/>
                  </a:ext>
                </a:extLst>
              </a:tr>
            </a:tbl>
          </a:graphicData>
        </a:graphic>
      </p:graphicFrame>
      <p:sp>
        <p:nvSpPr>
          <p:cNvPr id="4" name="TextBox 3">
            <a:extLst>
              <a:ext uri="{FF2B5EF4-FFF2-40B4-BE49-F238E27FC236}">
                <a16:creationId xmlns:a16="http://schemas.microsoft.com/office/drawing/2014/main" id="{D00F0E74-0633-FDC1-3177-E636DA5CEB0E}"/>
              </a:ext>
            </a:extLst>
          </p:cNvPr>
          <p:cNvSpPr txBox="1"/>
          <p:nvPr/>
        </p:nvSpPr>
        <p:spPr>
          <a:xfrm>
            <a:off x="596900" y="914400"/>
            <a:ext cx="8415547" cy="1395767"/>
          </a:xfrm>
          <a:prstGeom prst="rect">
            <a:avLst/>
          </a:prstGeom>
          <a:noFill/>
        </p:spPr>
        <p:txBody>
          <a:bodyPr wrap="square">
            <a:spAutoFit/>
          </a:bodyPr>
          <a:lstStyle/>
          <a:p>
            <a:pPr marL="342900" lvl="0" indent="-342900">
              <a:lnSpc>
                <a:spcPct val="115000"/>
              </a:lnSpc>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63525" lvl="0" indent="-263525">
              <a:buFont typeface="Symbol" panose="05050102010706020507" pitchFamily="18" charset="2"/>
              <a:buChar char=""/>
            </a:pPr>
            <a:r>
              <a:rPr lang="en-US" sz="1600" dirty="0">
                <a:effectLst/>
                <a:latin typeface="Calibri" panose="020F0502020204030204" pitchFamily="34" charset="0"/>
                <a:ea typeface="Calibri" panose="020F0502020204030204" pitchFamily="34" charset="0"/>
                <a:cs typeface="Times New Roman" panose="02020603050405020304" pitchFamily="18" charset="0"/>
              </a:rPr>
              <a:t>Third leg of the 2024/ 2027 main agreement awards increases ranging from 5% @ Rate A to </a:t>
            </a:r>
          </a:p>
          <a:p>
            <a:pPr lvl="0"/>
            <a:r>
              <a:rPr lang="en-US" sz="1600" dirty="0">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 6% @ Rate H (average 5,5%) on </a:t>
            </a:r>
            <a:r>
              <a:rPr lang="en-US" sz="1600" b="1" u="sng" dirty="0">
                <a:effectLst/>
                <a:latin typeface="Calibri" panose="020F0502020204030204" pitchFamily="34" charset="0"/>
                <a:ea typeface="Calibri" panose="020F0502020204030204" pitchFamily="34" charset="0"/>
                <a:cs typeface="Times New Roman" panose="02020603050405020304" pitchFamily="18" charset="0"/>
              </a:rPr>
              <a:t>Rands/ cents</a:t>
            </a:r>
          </a:p>
          <a:p>
            <a:pPr lvl="0">
              <a:buFont typeface="Symbol" panose="05050102010706020507" pitchFamily="18" charset="2"/>
              <a:buChar char=""/>
            </a:pPr>
            <a:endParaRPr lang="en-ZA" sz="1600" b="1" dirty="0">
              <a:effectLst/>
              <a:latin typeface="Calibri" panose="020F0502020204030204" pitchFamily="34" charset="0"/>
              <a:ea typeface="Calibri" panose="020F0502020204030204" pitchFamily="34" charset="0"/>
              <a:cs typeface="Times New Roman" panose="02020603050405020304" pitchFamily="18" charset="0"/>
            </a:endParaRPr>
          </a:p>
          <a:p>
            <a:pPr lvl="0">
              <a:buFont typeface="Symbol" panose="05050102010706020507" pitchFamily="18" charset="2"/>
              <a:buChar char=""/>
            </a:pPr>
            <a:r>
              <a:rPr lang="en-US" sz="1600" dirty="0">
                <a:effectLst/>
                <a:latin typeface="Calibri" panose="020F0502020204030204" pitchFamily="34" charset="0"/>
                <a:ea typeface="Calibri" panose="020F0502020204030204" pitchFamily="34" charset="0"/>
                <a:cs typeface="Times New Roman" panose="02020603050405020304" pitchFamily="18" charset="0"/>
              </a:rPr>
              <a:t>   TCTE includes: </a:t>
            </a:r>
            <a:endParaRPr lang="en-ZA" sz="1600" dirty="0"/>
          </a:p>
        </p:txBody>
      </p:sp>
      <p:sp>
        <p:nvSpPr>
          <p:cNvPr id="5" name="TextBox 4">
            <a:extLst>
              <a:ext uri="{FF2B5EF4-FFF2-40B4-BE49-F238E27FC236}">
                <a16:creationId xmlns:a16="http://schemas.microsoft.com/office/drawing/2014/main" id="{59EFDFDF-A56C-9140-6D66-5E3DDBC4E1DF}"/>
              </a:ext>
            </a:extLst>
          </p:cNvPr>
          <p:cNvSpPr txBox="1"/>
          <p:nvPr/>
        </p:nvSpPr>
        <p:spPr>
          <a:xfrm>
            <a:off x="510634" y="5650851"/>
            <a:ext cx="8415547" cy="830997"/>
          </a:xfrm>
          <a:prstGeom prst="rect">
            <a:avLst/>
          </a:prstGeom>
          <a:noFill/>
        </p:spPr>
        <p:txBody>
          <a:bodyPr wrap="square" rtlCol="0">
            <a:spAutoFit/>
          </a:bodyPr>
          <a:lstStyle/>
          <a:p>
            <a:r>
              <a:rPr lang="en-US" sz="1600" dirty="0">
                <a:ea typeface="Times New Roman" panose="02020603050405020304" pitchFamily="18" charset="0"/>
                <a:cs typeface="Calibri" panose="020F0502020204030204" pitchFamily="34" charset="0"/>
              </a:rPr>
              <a:t> •    Excluding: Administration Levy (R9.75 p/m), Dispute Levy (R3.46 p/m), PPE Compliance etc.</a:t>
            </a:r>
          </a:p>
          <a:p>
            <a:endParaRPr lang="en-ZA" sz="1600" dirty="0">
              <a:ea typeface="Calibri" panose="020F0502020204030204" pitchFamily="34" charset="0"/>
              <a:cs typeface="Times New Roman" panose="02020603050405020304" pitchFamily="18" charset="0"/>
            </a:endParaRPr>
          </a:p>
          <a:p>
            <a:pPr algn="ctr"/>
            <a:r>
              <a:rPr lang="en-US" sz="1600" dirty="0">
                <a:ea typeface="Times New Roman" panose="02020603050405020304" pitchFamily="18" charset="0"/>
              </a:rPr>
              <a:t> </a:t>
            </a:r>
            <a:r>
              <a:rPr lang="en-US" sz="1600" b="1" dirty="0">
                <a:solidFill>
                  <a:srgbClr val="FF0000"/>
                </a:solidFill>
                <a:ea typeface="Times New Roman" panose="02020603050405020304" pitchFamily="18" charset="0"/>
              </a:rPr>
              <a:t>Approximate TCTE = Min Rate plus at least +40%</a:t>
            </a:r>
            <a:endParaRPr lang="en-ZA" sz="1600" b="1" dirty="0"/>
          </a:p>
        </p:txBody>
      </p:sp>
    </p:spTree>
    <p:extLst>
      <p:ext uri="{BB962C8B-B14F-4D97-AF65-F5344CB8AC3E}">
        <p14:creationId xmlns:p14="http://schemas.microsoft.com/office/powerpoint/2010/main" val="164106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C1D34BF-7322-4CFA-8EAE-AA1092E87E55}"/>
            </a:ext>
          </a:extLst>
        </p:cNvPr>
        <p:cNvGrpSpPr/>
        <p:nvPr/>
      </p:nvGrpSpPr>
      <p:grpSpPr>
        <a:xfrm>
          <a:off x="0" y="0"/>
          <a:ext cx="0" cy="0"/>
          <a:chOff x="0" y="0"/>
          <a:chExt cx="0" cy="0"/>
        </a:xfrm>
      </p:grpSpPr>
      <p:sp>
        <p:nvSpPr>
          <p:cNvPr id="10" name="object 4">
            <a:extLst>
              <a:ext uri="{FF2B5EF4-FFF2-40B4-BE49-F238E27FC236}">
                <a16:creationId xmlns:a16="http://schemas.microsoft.com/office/drawing/2014/main" id="{9F331845-C602-70C4-E2F1-58DB3000106D}"/>
              </a:ext>
            </a:extLst>
          </p:cNvPr>
          <p:cNvSpPr txBox="1"/>
          <p:nvPr/>
        </p:nvSpPr>
        <p:spPr>
          <a:xfrm>
            <a:off x="596900" y="599018"/>
            <a:ext cx="7620000" cy="391582"/>
          </a:xfrm>
          <a:prstGeom prst="rect">
            <a:avLst/>
          </a:prstGeom>
        </p:spPr>
        <p:txBody>
          <a:bodyPr vert="horz" wrap="square" lIns="0" tIns="12065" rIns="0" bIns="0" rtlCol="0">
            <a:spAutoFit/>
          </a:bodyPr>
          <a:lstStyle/>
          <a:p>
            <a:pPr marL="12700" marR="5080">
              <a:lnSpc>
                <a:spcPct val="100899"/>
              </a:lnSpc>
              <a:spcBef>
                <a:spcPts val="95"/>
              </a:spcBef>
            </a:pPr>
            <a:r>
              <a:rPr lang="en-US" sz="2650" b="1" spc="-35" dirty="0">
                <a:solidFill>
                  <a:srgbClr val="CE4030"/>
                </a:solidFill>
                <a:latin typeface="Verdana"/>
                <a:cs typeface="Verdana"/>
              </a:rPr>
              <a:t>Total cost to employment   cont.        </a:t>
            </a:r>
            <a:endParaRPr sz="2650" dirty="0">
              <a:solidFill>
                <a:srgbClr val="CE4030"/>
              </a:solidFill>
              <a:latin typeface="Verdana"/>
              <a:cs typeface="Verdana"/>
            </a:endParaRPr>
          </a:p>
        </p:txBody>
      </p:sp>
      <p:sp>
        <p:nvSpPr>
          <p:cNvPr id="11" name="object 41">
            <a:extLst>
              <a:ext uri="{FF2B5EF4-FFF2-40B4-BE49-F238E27FC236}">
                <a16:creationId xmlns:a16="http://schemas.microsoft.com/office/drawing/2014/main" id="{26807066-6CBF-999D-B472-4709FCBF848A}"/>
              </a:ext>
            </a:extLst>
          </p:cNvPr>
          <p:cNvSpPr txBox="1"/>
          <p:nvPr/>
        </p:nvSpPr>
        <p:spPr>
          <a:xfrm>
            <a:off x="673100" y="1162703"/>
            <a:ext cx="9719917" cy="505267"/>
          </a:xfrm>
          <a:prstGeom prst="rect">
            <a:avLst/>
          </a:prstGeom>
        </p:spPr>
        <p:txBody>
          <a:bodyPr vert="horz" wrap="square" lIns="0" tIns="12700" rIns="0" bIns="0" rtlCol="0">
            <a:spAutoFit/>
          </a:bodyPr>
          <a:lstStyle/>
          <a:p>
            <a:pPr marL="742950" marR="5080" lvl="1" indent="-285750">
              <a:buFont typeface="Wingdings" panose="05000000000000000000" pitchFamily="2" charset="2"/>
              <a:buChar char="§"/>
            </a:pPr>
            <a:endParaRPr lang="en-US" sz="1600" spc="-10" dirty="0">
              <a:cs typeface="Verdana"/>
            </a:endParaRPr>
          </a:p>
          <a:p>
            <a:pPr marR="5080" lvl="1"/>
            <a:r>
              <a:rPr lang="en-US" sz="1600" spc="-10" dirty="0">
                <a:cs typeface="Verdana"/>
              </a:rPr>
              <a:t>  </a:t>
            </a:r>
            <a:endParaRPr sz="1600" dirty="0">
              <a:cs typeface="Verdana"/>
            </a:endParaRPr>
          </a:p>
        </p:txBody>
      </p:sp>
      <p:sp>
        <p:nvSpPr>
          <p:cNvPr id="4" name="TextBox 3">
            <a:extLst>
              <a:ext uri="{FF2B5EF4-FFF2-40B4-BE49-F238E27FC236}">
                <a16:creationId xmlns:a16="http://schemas.microsoft.com/office/drawing/2014/main" id="{77D2BB63-953E-0D31-3CE6-68C82C8A3DC4}"/>
              </a:ext>
            </a:extLst>
          </p:cNvPr>
          <p:cNvSpPr txBox="1"/>
          <p:nvPr/>
        </p:nvSpPr>
        <p:spPr>
          <a:xfrm>
            <a:off x="596900" y="838200"/>
            <a:ext cx="9067800" cy="5827749"/>
          </a:xfrm>
          <a:prstGeom prst="rect">
            <a:avLst/>
          </a:prstGeom>
          <a:noFill/>
        </p:spPr>
        <p:txBody>
          <a:bodyPr wrap="square">
            <a:spAutoFit/>
          </a:bodyPr>
          <a:lstStyle/>
          <a:p>
            <a:pPr marL="342900" lvl="0" indent="-342900">
              <a:lnSpc>
                <a:spcPct val="115000"/>
              </a:lnSpc>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Times New Roman" panose="02020603050405020304" pitchFamily="18" charset="0"/>
              </a:rPr>
              <a:t>Labour is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expensive</a:t>
            </a:r>
            <a:r>
              <a:rPr lang="en-US" sz="1600" dirty="0">
                <a:effectLst/>
                <a:latin typeface="Calibri" panose="020F0502020204030204" pitchFamily="34" charset="0"/>
                <a:ea typeface="Calibri" panose="020F0502020204030204" pitchFamily="34" charset="0"/>
                <a:cs typeface="Times New Roman" panose="02020603050405020304" pitchFamily="18" charset="0"/>
              </a:rPr>
              <a:t> – especially at the bottom end of the wage curve e.g. @ Rate H (General Labourer) rate p/h as at 1 July 2026 R70.95 p/h // TCTE approx. R16000 p/m vs. NMW as at March 2026 R 30.23 // TCTE approx. R5000 p/m.</a:t>
            </a:r>
          </a:p>
          <a:p>
            <a:pPr lvl="0"/>
            <a:r>
              <a:rPr lang="en-US" sz="1600" dirty="0">
                <a:effectLst/>
                <a:latin typeface="Calibri" panose="020F0502020204030204" pitchFamily="34" charset="0"/>
                <a:ea typeface="Calibri" panose="020F0502020204030204" pitchFamily="34" charset="0"/>
                <a:cs typeface="Times New Roman" panose="02020603050405020304" pitchFamily="18" charset="0"/>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Times New Roman" panose="02020603050405020304" pitchFamily="18" charset="0"/>
              </a:rPr>
              <a:t>Clearly, manufacturing is not going to be the </a:t>
            </a:r>
            <a:r>
              <a:rPr lang="en-US" sz="1600" b="1" i="1" dirty="0">
                <a:effectLst/>
                <a:latin typeface="Calibri" panose="020F0502020204030204" pitchFamily="34" charset="0"/>
                <a:ea typeface="Calibri" panose="020F0502020204030204" pitchFamily="34" charset="0"/>
                <a:cs typeface="Times New Roman" panose="02020603050405020304" pitchFamily="18" charset="0"/>
              </a:rPr>
              <a:t>silver bullet </a:t>
            </a:r>
            <a:r>
              <a:rPr lang="en-US" sz="1600" dirty="0">
                <a:effectLst/>
                <a:latin typeface="Calibri" panose="020F0502020204030204" pitchFamily="34" charset="0"/>
                <a:ea typeface="Calibri" panose="020F0502020204030204" pitchFamily="34" charset="0"/>
                <a:cs typeface="Times New Roman" panose="02020603050405020304" pitchFamily="18" charset="0"/>
              </a:rPr>
              <a:t>to address the unemployment crisis facing our country.</a:t>
            </a:r>
          </a:p>
          <a:p>
            <a:pPr marL="285750" lvl="0" indent="-285750">
              <a:buFont typeface="Arial" panose="020B0604020202020204" pitchFamily="34" charset="0"/>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0" algn="ctr"/>
            <a:r>
              <a:rPr lang="en-US" sz="1600" b="1" dirty="0">
                <a:effectLst/>
                <a:latin typeface="Calibri" panose="020F0502020204030204" pitchFamily="34" charset="0"/>
                <a:ea typeface="Calibri" panose="020F0502020204030204" pitchFamily="34" charset="0"/>
                <a:cs typeface="Times New Roman" panose="02020603050405020304" pitchFamily="18" charset="0"/>
              </a:rPr>
              <a:t>Does Centralised Collective Bargaining therefore still have a role to play in our sector?</a:t>
            </a:r>
          </a:p>
          <a:p>
            <a:pPr marL="285750" lvl="0" indent="-285750">
              <a:buFont typeface="Arial" panose="020B0604020202020204" pitchFamily="34" charset="0"/>
              <a:buChar char="•"/>
            </a:pP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lvl="0" algn="ctr"/>
            <a:r>
              <a:rPr lang="en-US"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Numbers don’t lie!</a:t>
            </a:r>
          </a:p>
          <a:p>
            <a:pPr marL="285750" lvl="0" indent="-285750">
              <a:buFont typeface="Arial" panose="020B0604020202020204" pitchFamily="34" charset="0"/>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ZA" sz="1600" dirty="0"/>
              <a:t>The SEIFSA Associations represent </a:t>
            </a:r>
            <a:r>
              <a:rPr lang="en-ZA" sz="1600" b="1" dirty="0"/>
              <a:t>56,9%</a:t>
            </a:r>
            <a:r>
              <a:rPr lang="en-ZA" sz="1600" dirty="0"/>
              <a:t> of all employees employed by all the employer organisations on the Bargaining Council i.e., NEASA, SAEFA, CEO, PCA(SA), FEOSA and SA(UEO). </a:t>
            </a:r>
          </a:p>
          <a:p>
            <a:r>
              <a:rPr lang="en-ZA" sz="1600" dirty="0"/>
              <a:t> </a:t>
            </a:r>
          </a:p>
          <a:p>
            <a:pPr marL="285750" indent="-285750">
              <a:buFont typeface="Arial" panose="020B0604020202020204" pitchFamily="34" charset="0"/>
              <a:buChar char="•"/>
            </a:pPr>
            <a:r>
              <a:rPr lang="en-ZA" sz="1600" dirty="0"/>
              <a:t>By way of comparison our closest competitor, NEASA represents </a:t>
            </a:r>
            <a:r>
              <a:rPr lang="en-ZA" sz="1600" b="1" dirty="0"/>
              <a:t>21,5% </a:t>
            </a:r>
            <a:r>
              <a:rPr lang="en-ZA" sz="1600" dirty="0"/>
              <a:t>of all employees employed by all the employer organisations on the Bargaining Council. </a:t>
            </a:r>
          </a:p>
          <a:p>
            <a:r>
              <a:rPr lang="en-ZA" sz="1600" dirty="0"/>
              <a:t> </a:t>
            </a:r>
          </a:p>
          <a:p>
            <a:pPr marL="285750" indent="-285750">
              <a:buFont typeface="Arial" panose="020B0604020202020204" pitchFamily="34" charset="0"/>
              <a:buChar char="•"/>
            </a:pPr>
            <a:r>
              <a:rPr lang="en-ZA" sz="1600" dirty="0"/>
              <a:t>The Trade Unions party to the council represent </a:t>
            </a:r>
            <a:r>
              <a:rPr lang="en-ZA" sz="1600" b="1" dirty="0"/>
              <a:t>53,2%</a:t>
            </a:r>
            <a:r>
              <a:rPr lang="en-ZA" sz="1600" dirty="0"/>
              <a:t> of all employees employed by all the employer organisations on the Bargaining Council.</a:t>
            </a:r>
          </a:p>
          <a:p>
            <a:r>
              <a:rPr lang="en-ZA" sz="1600" dirty="0"/>
              <a:t> </a:t>
            </a:r>
          </a:p>
          <a:p>
            <a:pPr algn="ctr"/>
            <a:r>
              <a:rPr lang="en-ZA" sz="1600" b="1" dirty="0">
                <a:solidFill>
                  <a:srgbClr val="FF0000"/>
                </a:solidFill>
              </a:rPr>
              <a:t>Who stands to gain and who stands to lose should the CB framework be dismantled? </a:t>
            </a:r>
            <a:endParaRPr lang="en-US"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268288" lvl="0" indent="-268288">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8192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31EB33FB31904CA76CE48E91FC1A49" ma:contentTypeVersion="16" ma:contentTypeDescription="Create a new document." ma:contentTypeScope="" ma:versionID="cc01df75608c8419243ad08ba0828e67">
  <xsd:schema xmlns:xsd="http://www.w3.org/2001/XMLSchema" xmlns:xs="http://www.w3.org/2001/XMLSchema" xmlns:p="http://schemas.microsoft.com/office/2006/metadata/properties" xmlns:ns2="129b532b-2416-4ac3-847f-b4ef93d64548" xmlns:ns3="b35ab870-eb1a-4508-a160-64ea8796dca6" targetNamespace="http://schemas.microsoft.com/office/2006/metadata/properties" ma:root="true" ma:fieldsID="dffcc6aae6174eb08c8a8f22bfbf43fa" ns2:_="" ns3:_="">
    <xsd:import namespace="129b532b-2416-4ac3-847f-b4ef93d64548"/>
    <xsd:import namespace="b35ab870-eb1a-4508-a160-64ea8796dca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9b532b-2416-4ac3-847f-b4ef93d6454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3154a4a-f88f-4ff6-b77c-a0b871e482ee}" ma:internalName="TaxCatchAll" ma:showField="CatchAllData" ma:web="129b532b-2416-4ac3-847f-b4ef93d6454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35ab870-eb1a-4508-a160-64ea8796dca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fb27f42-94e6-43b5-924d-dd9844216aa4"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35ab870-eb1a-4508-a160-64ea8796dca6">
      <Terms xmlns="http://schemas.microsoft.com/office/infopath/2007/PartnerControls"/>
    </lcf76f155ced4ddcb4097134ff3c332f>
    <TaxCatchAll xmlns="129b532b-2416-4ac3-847f-b4ef93d645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926377-D09C-4C30-9559-0072487E1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9b532b-2416-4ac3-847f-b4ef93d64548"/>
    <ds:schemaRef ds:uri="b35ab870-eb1a-4508-a160-64ea8796dc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AAD270-ED3E-46AB-AF77-8D1F91DA0A0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35ab870-eb1a-4508-a160-64ea8796dca6"/>
    <ds:schemaRef ds:uri="http://purl.org/dc/dcmitype/"/>
    <ds:schemaRef ds:uri="129b532b-2416-4ac3-847f-b4ef93d64548"/>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1E486A71-D908-40DE-B096-BFA2C839FC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1575</Words>
  <Application>Microsoft Office PowerPoint</Application>
  <PresentationFormat>Custom</PresentationFormat>
  <Paragraphs>190</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SEIFSA Powerpoint.indd</dc:title>
  <dc:creator>Lucio Trentini</dc:creator>
  <cp:lastModifiedBy>Lucio Trentini</cp:lastModifiedBy>
  <cp:revision>23</cp:revision>
  <cp:lastPrinted>2026-06-17T12:38:45Z</cp:lastPrinted>
  <dcterms:created xsi:type="dcterms:W3CDTF">2022-06-06T10:44:29Z</dcterms:created>
  <dcterms:modified xsi:type="dcterms:W3CDTF">2026-06-17T12:39:05Z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2022-06-06T00:00:00Z</vt:filetime>
  </property>
  <property fmtid="{D5CDD505-2E9C-101B-9397-08002B2CF9AE}" pid="3" name="Creator">
    <vt:lpwstr>Adobe InDesign 17.0 (Macintosh)</vt:lpwstr>
  </property>
  <property fmtid="{D5CDD505-2E9C-101B-9397-08002B2CF9AE}" pid="4" name="LastSaved">
    <vt:filetime>2022-06-06T00:00:00Z</vt:filetime>
  </property>
  <property fmtid="{D5CDD505-2E9C-101B-9397-08002B2CF9AE}" pid="5" name="ContentTypeId">
    <vt:lpwstr>0x0101000C31EB33FB31904CA76CE48E91FC1A49</vt:lpwstr>
  </property>
  <property fmtid="{D5CDD505-2E9C-101B-9397-08002B2CF9AE}" pid="6" name="MediaServiceImageTags">
    <vt:lpwstr/>
  </property>
</Properties>
</file>