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lineChart>
        <c:grouping val="standard"/>
        <c:varyColors val="1"/>
        <c:ser>
          <c:idx val="0"/>
          <c:order val="0"/>
          <c:tx>
            <c:v>Trend</c:v>
          </c:tx>
          <c:spPr>
            <a:ln w="28575">
              <a:solidFill>
                <a:srgbClr val="3C87A3"/>
              </a:solidFill>
              <a:prstDash val="solid"/>
            </a:ln>
          </c:spPr>
          <c:marker>
            <c:symbol val="circle"/>
            <c:size val="4"/>
          </c:marker>
          <c:cat>
            <c:numLit>
              <c:formatCode>General</c:formatCode>
              <c:ptCount val="7"/>
              <c:pt idx="0">
                <c:v>2000</c:v>
              </c:pt>
              <c:pt idx="1">
                <c:v>2005</c:v>
              </c:pt>
              <c:pt idx="2">
                <c:v>2008</c:v>
              </c:pt>
              <c:pt idx="3">
                <c:v>2010</c:v>
              </c:pt>
              <c:pt idx="4">
                <c:v>2015</c:v>
              </c:pt>
              <c:pt idx="5">
                <c:v>2020</c:v>
              </c:pt>
              <c:pt idx="6">
                <c:v>2025</c:v>
              </c:pt>
            </c:numLit>
          </c:cat>
          <c:val>
            <c:numLit>
              <c:formatCode>0</c:formatCode>
              <c:ptCount val="7"/>
              <c:pt idx="0">
                <c:v>94.5</c:v>
              </c:pt>
              <c:pt idx="1">
                <c:v>105.1</c:v>
              </c:pt>
              <c:pt idx="2">
                <c:v>118.3</c:v>
              </c:pt>
              <c:pt idx="3">
                <c:v>103.4</c:v>
              </c:pt>
              <c:pt idx="4">
                <c:v>103.2</c:v>
              </c:pt>
              <c:pt idx="5">
                <c:v>86.7</c:v>
              </c:pt>
              <c:pt idx="6">
                <c:v>96.8</c:v>
              </c:pt>
            </c:numLit>
          </c:val>
          <c:smooth val="1"/>
          <c:extLst>
            <c:ext xmlns:c16="http://schemas.microsoft.com/office/drawing/2014/chart" uri="{C3380CC4-5D6E-409C-BE32-E72D297353CC}">
              <c16:uniqueId val="{00000000-D71B-4601-9B72-4DC1491F12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E6E9EB"/>
            </a:solidFill>
            <a:prstDash val="solid"/>
          </a:ln>
        </c:spPr>
        <c:txPr>
          <a:bodyPr anchorCtr="1"/>
          <a:lstStyle/>
          <a:p>
            <a:pPr>
              <a:defRPr sz="675">
                <a:solidFill>
                  <a:srgbClr val="56616A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  <c:max val="125"/>
          <c:min val="80"/>
        </c:scaling>
        <c:delete val="0"/>
        <c:axPos val="l"/>
        <c:majorGridlines>
          <c:spPr>
            <a:ln w="9525">
              <a:solidFill>
                <a:srgbClr val="E6E9EB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0">
            <a:noFill/>
            <a:prstDash val="solid"/>
          </a:ln>
        </c:spPr>
        <c:txPr>
          <a:bodyPr anchorCtr="1"/>
          <a:lstStyle/>
          <a:p>
            <a:pPr>
              <a:defRPr sz="675">
                <a:solidFill>
                  <a:srgbClr val="56616A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  <c:spPr>
        <a:ln w="0">
          <a:noFill/>
          <a:prstDash val="solid"/>
        </a:ln>
      </c:spPr>
    </c:plotArea>
    <c:plotVisOnly val="1"/>
    <c:dispBlanksAs val="zero"/>
    <c:showDLblsOverMax val="1"/>
  </c:chart>
  <c:spPr>
    <a:ln w="0">
      <a:noFill/>
      <a:prstDash val="solid"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lineChart>
        <c:grouping val="standard"/>
        <c:varyColors val="1"/>
        <c:ser>
          <c:idx val="0"/>
          <c:order val="0"/>
          <c:tx>
            <c:v>Trend</c:v>
          </c:tx>
          <c:spPr>
            <a:ln w="28575">
              <a:solidFill>
                <a:srgbClr val="F4772A"/>
              </a:solidFill>
              <a:prstDash val="solid"/>
            </a:ln>
          </c:spPr>
          <c:marker>
            <c:symbol val="circle"/>
            <c:size val="4"/>
          </c:marker>
          <c:cat>
            <c:numLit>
              <c:formatCode>General</c:formatCode>
              <c:ptCount val="6"/>
              <c:pt idx="0">
                <c:v>2004</c:v>
              </c:pt>
              <c:pt idx="1">
                <c:v>2008</c:v>
              </c:pt>
              <c:pt idx="2">
                <c:v>2009</c:v>
              </c:pt>
              <c:pt idx="3">
                <c:v>2015</c:v>
              </c:pt>
              <c:pt idx="4">
                <c:v>2020</c:v>
              </c:pt>
              <c:pt idx="5">
                <c:v>2025</c:v>
              </c:pt>
            </c:numLit>
          </c:cat>
          <c:val>
            <c:numLit>
              <c:formatCode>0</c:formatCode>
              <c:ptCount val="6"/>
              <c:pt idx="0">
                <c:v>84.1</c:v>
              </c:pt>
              <c:pt idx="1">
                <c:v>82.7</c:v>
              </c:pt>
              <c:pt idx="2">
                <c:v>76.599999999999994</c:v>
              </c:pt>
              <c:pt idx="3">
                <c:v>78</c:v>
              </c:pt>
              <c:pt idx="4">
                <c:v>66.599999999999994</c:v>
              </c:pt>
              <c:pt idx="5">
                <c:v>74</c:v>
              </c:pt>
            </c:numLit>
          </c:val>
          <c:smooth val="1"/>
          <c:extLst>
            <c:ext xmlns:c16="http://schemas.microsoft.com/office/drawing/2014/chart" uri="{C3380CC4-5D6E-409C-BE32-E72D297353CC}">
              <c16:uniqueId val="{00000000-2A72-4188-885C-4545C3F325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E6E9EB"/>
            </a:solidFill>
            <a:prstDash val="solid"/>
          </a:ln>
        </c:spPr>
        <c:txPr>
          <a:bodyPr anchorCtr="1"/>
          <a:lstStyle/>
          <a:p>
            <a:pPr>
              <a:defRPr sz="675">
                <a:solidFill>
                  <a:srgbClr val="56616A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  <c:max val="90"/>
          <c:min val="60"/>
        </c:scaling>
        <c:delete val="0"/>
        <c:axPos val="l"/>
        <c:majorGridlines>
          <c:spPr>
            <a:ln w="9525">
              <a:solidFill>
                <a:srgbClr val="E6E9EB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0">
            <a:noFill/>
            <a:prstDash val="solid"/>
          </a:ln>
        </c:spPr>
        <c:txPr>
          <a:bodyPr anchorCtr="1"/>
          <a:lstStyle/>
          <a:p>
            <a:pPr>
              <a:defRPr sz="675">
                <a:solidFill>
                  <a:srgbClr val="56616A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  <c:spPr>
        <a:ln w="0">
          <a:noFill/>
          <a:prstDash val="solid"/>
        </a:ln>
      </c:spPr>
    </c:plotArea>
    <c:plotVisOnly val="1"/>
    <c:dispBlanksAs val="zero"/>
    <c:showDLblsOverMax val="1"/>
  </c:chart>
  <c:spPr>
    <a:ln w="0">
      <a:noFill/>
      <a:prstDash val="solid"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lineChart>
        <c:grouping val="standard"/>
        <c:varyColors val="1"/>
        <c:ser>
          <c:idx val="0"/>
          <c:order val="0"/>
          <c:tx>
            <c:v>Trend</c:v>
          </c:tx>
          <c:spPr>
            <a:ln w="28575">
              <a:solidFill>
                <a:srgbClr val="0A6F73"/>
              </a:solidFill>
              <a:prstDash val="solid"/>
            </a:ln>
          </c:spPr>
          <c:marker>
            <c:symbol val="circle"/>
            <c:size val="4"/>
          </c:marker>
          <c:cat>
            <c:numLit>
              <c:formatCode>General</c:formatCode>
              <c:ptCount val="7"/>
              <c:pt idx="0">
                <c:v>2000</c:v>
              </c:pt>
              <c:pt idx="1">
                <c:v>2005</c:v>
              </c:pt>
              <c:pt idx="2">
                <c:v>2008</c:v>
              </c:pt>
              <c:pt idx="3">
                <c:v>2010</c:v>
              </c:pt>
              <c:pt idx="4">
                <c:v>2015</c:v>
              </c:pt>
              <c:pt idx="5">
                <c:v>2020</c:v>
              </c:pt>
              <c:pt idx="6">
                <c:v>2025</c:v>
              </c:pt>
            </c:numLit>
          </c:cat>
          <c:val>
            <c:numLit>
              <c:formatCode>0</c:formatCode>
              <c:ptCount val="7"/>
              <c:pt idx="0">
                <c:v>337247</c:v>
              </c:pt>
              <c:pt idx="1">
                <c:v>434744</c:v>
              </c:pt>
              <c:pt idx="2">
                <c:v>575002</c:v>
              </c:pt>
              <c:pt idx="3">
                <c:v>512279</c:v>
              </c:pt>
              <c:pt idx="4">
                <c:v>437322</c:v>
              </c:pt>
              <c:pt idx="5">
                <c:v>365143</c:v>
              </c:pt>
              <c:pt idx="6">
                <c:v>361072</c:v>
              </c:pt>
            </c:numLit>
          </c:val>
          <c:smooth val="1"/>
          <c:extLst>
            <c:ext xmlns:c16="http://schemas.microsoft.com/office/drawing/2014/chart" uri="{C3380CC4-5D6E-409C-BE32-E72D297353CC}">
              <c16:uniqueId val="{00000000-921C-4B89-B772-E84627E09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E6E9EB"/>
            </a:solidFill>
            <a:prstDash val="solid"/>
          </a:ln>
        </c:spPr>
        <c:txPr>
          <a:bodyPr anchorCtr="1"/>
          <a:lstStyle/>
          <a:p>
            <a:pPr>
              <a:defRPr sz="675">
                <a:solidFill>
                  <a:srgbClr val="56616A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  <c:max val="600000"/>
          <c:min val="300000"/>
        </c:scaling>
        <c:delete val="0"/>
        <c:axPos val="l"/>
        <c:majorGridlines>
          <c:spPr>
            <a:ln w="9525">
              <a:solidFill>
                <a:srgbClr val="E6E9EB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0">
            <a:noFill/>
            <a:prstDash val="solid"/>
          </a:ln>
        </c:spPr>
        <c:txPr>
          <a:bodyPr anchorCtr="1"/>
          <a:lstStyle/>
          <a:p>
            <a:pPr>
              <a:defRPr sz="675">
                <a:solidFill>
                  <a:srgbClr val="56616A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  <c:spPr>
        <a:ln w="0">
          <a:noFill/>
          <a:prstDash val="solid"/>
        </a:ln>
      </c:spPr>
    </c:plotArea>
    <c:plotVisOnly val="1"/>
    <c:dispBlanksAs val="zero"/>
    <c:showDLblsOverMax val="1"/>
  </c:chart>
  <c:spPr>
    <a:ln w="0">
      <a:noFill/>
      <a:prstDash val="solid"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2018</c:v>
          </c:tx>
          <c:spPr>
            <a:solidFill>
              <a:srgbClr val="0A6F73"/>
            </a:solidFill>
          </c:spPr>
          <c:invertIfNegative val="1"/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825" b="1">
                    <a:solidFill>
                      <a:srgbClr val="20272D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SA steel consumption</c:v>
              </c:pt>
              <c:pt idx="1">
                <c:v>Supply from local mills</c:v>
              </c:pt>
              <c:pt idx="2">
                <c:v>Imports</c:v>
              </c:pt>
            </c:strLit>
          </c:cat>
          <c:val>
            <c:numLit>
              <c:formatCode>0.00</c:formatCode>
              <c:ptCount val="3"/>
              <c:pt idx="0">
                <c:v>5.08</c:v>
              </c:pt>
              <c:pt idx="1">
                <c:v>4.26</c:v>
              </c:pt>
              <c:pt idx="2">
                <c:v>0.82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CF4B-483A-9B51-63697010BCD8}"/>
            </c:ext>
          </c:extLst>
        </c:ser>
        <c:ser>
          <c:idx val="1"/>
          <c:order val="1"/>
          <c:tx>
            <c:v>2025</c:v>
          </c:tx>
          <c:spPr>
            <a:solidFill>
              <a:srgbClr val="F4772A"/>
            </a:solidFill>
          </c:spPr>
          <c:invertIfNegative val="1"/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825" b="1">
                    <a:solidFill>
                      <a:srgbClr val="20272D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SA steel consumption</c:v>
              </c:pt>
              <c:pt idx="1">
                <c:v>Supply from local mills</c:v>
              </c:pt>
              <c:pt idx="2">
                <c:v>Imports</c:v>
              </c:pt>
            </c:strLit>
          </c:cat>
          <c:val>
            <c:numLit>
              <c:formatCode>0.00</c:formatCode>
              <c:ptCount val="3"/>
              <c:pt idx="0">
                <c:v>4.4800000000000004</c:v>
              </c:pt>
              <c:pt idx="1">
                <c:v>2.89</c:v>
              </c:pt>
              <c:pt idx="2">
                <c:v>1.59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CF4B-483A-9B51-63697010BC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 sz="900">
                <a:solidFill>
                  <a:srgbClr val="20272D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  <c:max val="6"/>
          <c:min val="0"/>
        </c:scaling>
        <c:delete val="0"/>
        <c:axPos val="l"/>
        <c:majorGridlines>
          <c:spPr>
            <a:ln w="9525">
              <a:solidFill>
                <a:srgbClr val="E6E9EB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en-ZA" sz="900"/>
                  <a:t>Million tonnes</a:t>
                </a:r>
              </a:p>
            </c:rich>
          </c:tx>
          <c:layout>
            <c:manualLayout>
              <c:xMode val="edge"/>
              <c:yMode val="edge"/>
              <c:x val="3.282051282051282E-2"/>
              <c:y val="0.3323103842788882"/>
            </c:manualLayout>
          </c:layout>
          <c:overlay val="1"/>
        </c:title>
        <c:numFmt formatCode="0" sourceLinked="0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 sz="750">
                <a:solidFill>
                  <a:srgbClr val="56616A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</c:plotArea>
    <c:legend>
      <c:legendPos val="b"/>
      <c:overlay val="0"/>
      <c:txPr>
        <a:bodyPr anchorCtr="1"/>
        <a:lstStyle/>
        <a:p>
          <a:pPr>
            <a:defRPr sz="900">
              <a:solidFill>
                <a:srgbClr val="56616A"/>
              </a:solidFill>
            </a:defRPr>
          </a:pPr>
          <a:endParaRPr lang="en-US"/>
        </a:p>
      </c:txPr>
    </c:legend>
    <c:plotVisOnly val="1"/>
    <c:dispBlanksAs val="zero"/>
    <c:showDLblsOverMax val="1"/>
  </c:chart>
  <c:spPr>
    <a:ln w="0">
      <a:noFill/>
      <a:prstDash val="solid"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Export share</c:v>
          </c:tx>
          <c:spPr>
            <a:solidFill>
              <a:srgbClr val="0A6F73"/>
            </a:solidFill>
          </c:spPr>
          <c:invertIfNegative val="1"/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900" b="1">
                    <a:solidFill>
                      <a:srgbClr val="20272D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6"/>
              <c:pt idx="0">
                <c:v>Africa</c:v>
              </c:pt>
              <c:pt idx="1">
                <c:v>Asia</c:v>
              </c:pt>
              <c:pt idx="2">
                <c:v>Europe</c:v>
              </c:pt>
              <c:pt idx="3">
                <c:v>Americas</c:v>
              </c:pt>
              <c:pt idx="4">
                <c:v>Oceania</c:v>
              </c:pt>
              <c:pt idx="5">
                <c:v>Other</c:v>
              </c:pt>
            </c:strLit>
          </c:cat>
          <c:val>
            <c:numLit>
              <c:formatCode>0.0</c:formatCode>
              <c:ptCount val="6"/>
              <c:pt idx="0">
                <c:v>39.6</c:v>
              </c:pt>
              <c:pt idx="1">
                <c:v>24.7</c:v>
              </c:pt>
              <c:pt idx="2">
                <c:v>21.8</c:v>
              </c:pt>
              <c:pt idx="3">
                <c:v>12.2</c:v>
              </c:pt>
              <c:pt idx="4">
                <c:v>1.3</c:v>
              </c:pt>
              <c:pt idx="5">
                <c:v>0.4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9F94-42A4-AC22-15072F3744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extTo"/>
        <c:spPr>
          <a:ln w="0">
            <a:noFill/>
            <a:prstDash val="solid"/>
          </a:ln>
        </c:spPr>
        <c:txPr>
          <a:bodyPr anchorCtr="1"/>
          <a:lstStyle/>
          <a:p>
            <a:pPr>
              <a:defRPr sz="975">
                <a:solidFill>
                  <a:srgbClr val="20272D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Open by separating the two parts of the webinar: the economic operating environment first, followed by the collective-bargaining outlook.</a:t>
            </a:r>
          </a:p>
          <a:p>
            <a:r>
              <a:t>The core message is that 2027 is modestly better, but the sector enters it with very thin buffers.</a:t>
            </a:r>
          </a:p>
          <a:p>
            <a:endParaRPr/>
          </a:p>
          <a:p>
            <a:r>
              <a:t>[Sources]</a:t>
            </a:r>
          </a:p>
          <a:p>
            <a:r>
              <a:t>- User-provided SEIFSA economic-climate deck</a:t>
            </a:r>
          </a:p>
          <a:p>
            <a:r>
              <a:t>- User-provided SEIFSA MCCI beneficiation deck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slide prepares the handover to collective bargaining: CPI matters, but it is one of several interacting affordability pressures.</a:t>
            </a:r>
          </a:p>
          <a:p>
            <a:r>
              <a:t>The economic test is whether wage growth can be funded from sustainable value creation without eroding employment or future capacity.</a:t>
            </a:r>
          </a:p>
          <a:p>
            <a:endParaRPr/>
          </a:p>
          <a:p>
            <a:r>
              <a:t>[Sources]</a:t>
            </a:r>
          </a:p>
          <a:p>
            <a:r>
              <a:t>- https://www.statssa.gov.za/publications/P30412/P30412June2026.pdf</a:t>
            </a:r>
          </a:p>
          <a:p>
            <a:r>
              <a:t>- https://www.statssa.gov.za/publications/P3043/P3043May2026.pdf</a:t>
            </a:r>
          </a:p>
          <a:p>
            <a:r>
              <a:t>- https://www.resbank.co.za/content/dam/sarb/publications/statements/monetary-policy-statements/2026/july/forecast.pdf</a:t>
            </a:r>
          </a:p>
          <a:p>
            <a:r>
              <a:t>- SEIFSA synthesis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Lead with the level, not only the direction: this sector has already absorbed years of weak demand and capability loss.</a:t>
            </a:r>
          </a:p>
          <a:p>
            <a:r>
              <a:t>The 2026 pulse is not a clean recovery: output declined quarter-on-quarter and capacity utilisation remains low.</a:t>
            </a:r>
          </a:p>
          <a:p>
            <a:endParaRPr/>
          </a:p>
          <a:p>
            <a:r>
              <a:t>[Sources]</a:t>
            </a:r>
          </a:p>
          <a:p>
            <a:r>
              <a:t>- https://www.statssa.gov.za/publications/P30412/P30412June2026.pdf</a:t>
            </a:r>
          </a:p>
          <a:p>
            <a:r>
              <a:t>- https://www.statssa.gov.za/publications/P3043/P3043May2026.pdf</a:t>
            </a:r>
          </a:p>
          <a:p>
            <a:r>
              <a:t>- User-provided SEIFSA MCCI deck for employment series and long-run charts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Insufficient demand accounted for 12.6 percentage points of total manufacturing under-utilisation of 23.4% in May 2026—approximately 54%.</a:t>
            </a:r>
          </a:p>
          <a:p>
            <a:r>
              <a:t>This is central to the negotiation context: the challenge is not simply adding cost to an expanding order book.</a:t>
            </a:r>
          </a:p>
          <a:p>
            <a:endParaRPr/>
          </a:p>
          <a:p>
            <a:r>
              <a:t>[Sources]</a:t>
            </a:r>
          </a:p>
          <a:p>
            <a:r>
              <a:t>- https://www.statssa.gov.za/publications/P3043/P3043May2026.pdf</a:t>
            </a:r>
          </a:p>
          <a:p>
            <a:r>
              <a:t>- User-provided SEIFSA economic-climate and MCCI decks for steel consumption, local supply and imports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this slide to establish the four ideas requested in the webinar narrative: the new policy regime, the structural shift it represents, systemic trade friction and episodic shocks.</a:t>
            </a:r>
          </a:p>
          <a:p>
            <a:r>
              <a:t>All three transmission channels converge on costs, location, market access and resilience.</a:t>
            </a:r>
          </a:p>
          <a:p>
            <a:endParaRPr/>
          </a:p>
          <a:p>
            <a:r>
              <a:t>[Sources]</a:t>
            </a:r>
          </a:p>
          <a:p>
            <a:r>
              <a:t>- https://www.imf.org/en/publications/weo/issues/2026/07/08/world-economic-outlook-update-july-2026</a:t>
            </a:r>
          </a:p>
          <a:p>
            <a:r>
              <a:t>- https://www.wto.org/english/res_e/publications_e/gtos0326_e.htm</a:t>
            </a:r>
          </a:p>
          <a:p>
            <a:r>
              <a:t>- https://www.iea.org/reports/oil-market-report-july-2026</a:t>
            </a:r>
          </a:p>
          <a:p>
            <a:r>
              <a:t>- User-provided SEIFSA MCCI deck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shift is durable: security of supply, climate compliance and domestic capability are now explicit economic-policy objectives.</a:t>
            </a:r>
          </a:p>
          <a:p>
            <a:r>
              <a:t>For South African firms, the competitive package matters—not a single tariff or incentive in isolation.</a:t>
            </a:r>
          </a:p>
          <a:p>
            <a:endParaRPr/>
          </a:p>
          <a:p>
            <a:r>
              <a:t>[Sources]</a:t>
            </a:r>
          </a:p>
          <a:p>
            <a:r>
              <a:t>- https://www.wto.org/english/res_e/publications_e/gtos0326_e.htm</a:t>
            </a:r>
          </a:p>
          <a:p>
            <a:r>
              <a:t>- https://taxation-customs.ec.europa.eu/carbon-border-adjustment-mechanism_en</a:t>
            </a:r>
          </a:p>
          <a:p>
            <a:r>
              <a:t>- User-provided SEIFSA MCCI deck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Export exposure makes global trade policy a domestic cost and demand variable.</a:t>
            </a:r>
          </a:p>
          <a:p>
            <a:r>
              <a:t>CBAM entered its definitive regime on 1 January 2026; compliance and emissions data are now part of market access.</a:t>
            </a:r>
          </a:p>
          <a:p>
            <a:endParaRPr/>
          </a:p>
          <a:p>
            <a:r>
              <a:t>[Sources]</a:t>
            </a:r>
          </a:p>
          <a:p>
            <a:r>
              <a:t>- https://taxation-customs.ec.europa.eu/carbon-border-adjustment-mechanism_en</a:t>
            </a:r>
          </a:p>
          <a:p>
            <a:r>
              <a:t>- https://www.wto.org/english/res_e/publications_e/gtos0326_e.htm</a:t>
            </a:r>
          </a:p>
          <a:p>
            <a:r>
              <a:t>- User-provided SEIFSA MCCI deck for 39.2% export exposure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2026 Strait of Hormuz episode is a concrete example of the episodic-shock channel.</a:t>
            </a:r>
          </a:p>
          <a:p>
            <a:r>
              <a:t>The IEA reported a 4.1 mb/d June rebound, but global supply remained 9.4 mb/d below pre-war levels; SARB linked the shock to fuel inflation and weaker domestic demand.</a:t>
            </a:r>
          </a:p>
          <a:p>
            <a:endParaRPr/>
          </a:p>
          <a:p>
            <a:r>
              <a:t>[Sources]</a:t>
            </a:r>
          </a:p>
          <a:p>
            <a:r>
              <a:t>- https://www.iea.org/reports/oil-market-report-july-2026</a:t>
            </a:r>
          </a:p>
          <a:p>
            <a:r>
              <a:t>- https://www.resbank.co.za/content/dam/sarb/publications/statements/monetary-policy-statements/2026/july/july-statement.pdf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baseline recovery is real but modest. The forecast does not imply a return to high-volume industrial growth.</a:t>
            </a:r>
          </a:p>
          <a:p>
            <a:r>
              <a:t>The key contrast is headline CPI at 3.8% versus electricity CPI at 8.2%, alongside a still-restrictive policy rate.</a:t>
            </a:r>
          </a:p>
          <a:p>
            <a:endParaRPr/>
          </a:p>
          <a:p>
            <a:r>
              <a:t>[Sources]</a:t>
            </a:r>
          </a:p>
          <a:p>
            <a:r>
              <a:t>- https://www.imf.org/en/publications/weo/issues/2026/07/08/world-economic-outlook-update-july-2026</a:t>
            </a:r>
          </a:p>
          <a:p>
            <a:r>
              <a:t>- https://www.resbank.co.za/content/dam/sarb/publications/statements/monetary-policy-statements/2026/july/forecast.pdf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Stress the difference between direction and level: several indicators improve in 2027, but the operating environment remains constrained.</a:t>
            </a:r>
          </a:p>
          <a:p>
            <a:r>
              <a:t>For firms, the practical consequence is still thin margin, cautious investment and limited shock absorption.</a:t>
            </a:r>
          </a:p>
          <a:p>
            <a:endParaRPr/>
          </a:p>
          <a:p>
            <a:r>
              <a:t>[Sources]</a:t>
            </a:r>
          </a:p>
          <a:p>
            <a:r>
              <a:t>- https://www.resbank.co.za/content/dam/sarb/publications/statements/monetary-policy-statements/2026/july/forecast.pdf</a:t>
            </a:r>
          </a:p>
          <a:p>
            <a:r>
              <a:t>- https://www.wto.org/english/res_e/publications_e/gtos0326_e.htm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3"/>
          <a:srcRect t="729" b="7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9D8108-FD09-4DB3-B46B-C12664368344}"/>
              </a:ext>
            </a:extLst>
          </p:cNvPr>
          <p:cNvSpPr>
            <a:spLocks noGrp="1"/>
          </p:cNvSpPr>
          <p:nvPr/>
        </p:nvSpPr>
        <p:spPr>
          <a:xfrm>
            <a:off x="1327150" y="2876550"/>
            <a:ext cx="7334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97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SEIFSA MEMBER WEBINAR SERIES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F2A295-AD63-43EA-AAEC-F1C4F372853F}"/>
              </a:ext>
            </a:extLst>
          </p:cNvPr>
          <p:cNvSpPr>
            <a:spLocks noGrp="1"/>
          </p:cNvSpPr>
          <p:nvPr/>
        </p:nvSpPr>
        <p:spPr>
          <a:xfrm>
            <a:off x="1327150" y="3176587"/>
            <a:ext cx="7239000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31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3150" b="1" dirty="0">
                <a:solidFill>
                  <a:srgbClr val="193746"/>
                </a:solidFill>
                <a:latin typeface="Arial"/>
                <a:ea typeface="Arial"/>
                <a:cs typeface="Arial"/>
              </a:rPr>
              <a:t>The </a:t>
            </a:r>
            <a:r>
              <a:rPr lang="en-ZA" sz="3150" b="1" dirty="0">
                <a:solidFill>
                  <a:srgbClr val="193746"/>
                </a:solidFill>
                <a:latin typeface="Arial"/>
                <a:ea typeface="Arial"/>
                <a:cs typeface="Arial"/>
              </a:rPr>
              <a:t>E</a:t>
            </a:r>
            <a:r>
              <a:rPr sz="3150" b="1" dirty="0" err="1">
                <a:solidFill>
                  <a:srgbClr val="193746"/>
                </a:solidFill>
                <a:latin typeface="Arial"/>
                <a:ea typeface="Arial"/>
                <a:cs typeface="Arial"/>
              </a:rPr>
              <a:t>conomic</a:t>
            </a:r>
            <a:r>
              <a:rPr sz="3150" b="1" dirty="0">
                <a:solidFill>
                  <a:srgbClr val="193746"/>
                </a:solidFill>
                <a:latin typeface="Arial"/>
                <a:ea typeface="Arial"/>
                <a:cs typeface="Arial"/>
              </a:rPr>
              <a:t> </a:t>
            </a:r>
            <a:r>
              <a:rPr lang="en-ZA" sz="3150" b="1" dirty="0">
                <a:solidFill>
                  <a:srgbClr val="193746"/>
                </a:solidFill>
                <a:latin typeface="Arial"/>
                <a:ea typeface="Arial"/>
                <a:cs typeface="Arial"/>
              </a:rPr>
              <a:t>C</a:t>
            </a:r>
            <a:r>
              <a:rPr sz="3150" b="1" dirty="0" err="1">
                <a:solidFill>
                  <a:srgbClr val="193746"/>
                </a:solidFill>
                <a:latin typeface="Arial"/>
                <a:ea typeface="Arial"/>
                <a:cs typeface="Arial"/>
              </a:rPr>
              <a:t>limate</a:t>
            </a:r>
            <a:endParaRPr sz="3150" b="1" dirty="0">
              <a:solidFill>
                <a:srgbClr val="193746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96000"/>
              </a:lnSpc>
              <a:buNone/>
              <a:defRPr sz="31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3150" b="1" dirty="0">
                <a:solidFill>
                  <a:srgbClr val="193746"/>
                </a:solidFill>
                <a:latin typeface="Arial"/>
                <a:ea typeface="Arial"/>
                <a:cs typeface="Arial"/>
              </a:rPr>
              <a:t>for 2027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B6066E-1281-4EA0-9FF1-C38738DED032}"/>
              </a:ext>
            </a:extLst>
          </p:cNvPr>
          <p:cNvSpPr>
            <a:spLocks noGrp="1"/>
          </p:cNvSpPr>
          <p:nvPr/>
        </p:nvSpPr>
        <p:spPr>
          <a:xfrm>
            <a:off x="1212850" y="4406502"/>
            <a:ext cx="6477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20272D"/>
                </a:solidFill>
                <a:latin typeface="Arial"/>
                <a:ea typeface="Arial"/>
                <a:cs typeface="Arial"/>
              </a:rPr>
              <a:t>Tafadzwa Chibanguza  |  Chief Executive Officer, SEIFSA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55A3EE-7308-4A6C-A131-1611E8CE00C1}"/>
              </a:ext>
            </a:extLst>
          </p:cNvPr>
          <p:cNvSpPr>
            <a:spLocks noGrp="1"/>
          </p:cNvSpPr>
          <p:nvPr/>
        </p:nvSpPr>
        <p:spPr>
          <a:xfrm>
            <a:off x="1212850" y="4855367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0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050" b="1" dirty="0">
                <a:solidFill>
                  <a:srgbClr val="56616A"/>
                </a:solidFill>
                <a:latin typeface="Arial"/>
                <a:ea typeface="Arial"/>
                <a:cs typeface="Arial"/>
              </a:rPr>
              <a:t>2026  |  SEIFSA webinar series</a:t>
            </a:r>
          </a:p>
        </p:txBody>
      </p:sp>
    </p:spTree>
    <p:extLst>
      <p:ext uri="{BB962C8B-B14F-4D97-AF65-F5344CB8AC3E}">
        <p14:creationId xmlns:p14="http://schemas.microsoft.com/office/powerpoint/2010/main" val="394499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0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9F6521-15E4-455D-AC20-4CA9DF7DA05E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THE AFFORDABILITY STACK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3FDB8FC8-F99B-4AC9-A616-F7AEB7F8FDC9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CPI is relevant, but it is not the full affordability test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0C7D34-19BF-4521-80D6-B7C655915ED5}"/>
              </a:ext>
            </a:extLst>
          </p:cNvPr>
          <p:cNvSpPr>
            <a:spLocks noGrp="1"/>
          </p:cNvSpPr>
          <p:nvPr/>
        </p:nvSpPr>
        <p:spPr>
          <a:xfrm>
            <a:off x="400050" y="876300"/>
            <a:ext cx="1009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A sustainable settlement must reflect revenue, fixed-cost absorption and productivity as well as prices.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A57F09-B11B-4FB2-B9FD-7CB1919D4CDD}"/>
              </a:ext>
            </a:extLst>
          </p:cNvPr>
          <p:cNvSpPr>
            <a:spLocks noGrp="1"/>
          </p:cNvSpPr>
          <p:nvPr/>
        </p:nvSpPr>
        <p:spPr>
          <a:xfrm>
            <a:off x="685800" y="1524000"/>
            <a:ext cx="1809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945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945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903FD6-5932-4A52-B8BE-DF893AC25CC5}"/>
              </a:ext>
            </a:extLst>
          </p:cNvPr>
          <p:cNvSpPr>
            <a:spLocks noGrp="1"/>
          </p:cNvSpPr>
          <p:nvPr/>
        </p:nvSpPr>
        <p:spPr>
          <a:xfrm>
            <a:off x="952500" y="2857500"/>
            <a:ext cx="1285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232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of 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E067E9-4339-4415-89FE-14CCB234FF5E}"/>
              </a:ext>
            </a:extLst>
          </p:cNvPr>
          <p:cNvSpPr>
            <a:spLocks noGrp="1"/>
          </p:cNvSpPr>
          <p:nvPr/>
        </p:nvSpPr>
        <p:spPr>
          <a:xfrm>
            <a:off x="647700" y="3476625"/>
            <a:ext cx="1952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50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Headline CPI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2CCCAF-D0A0-447E-8A20-DDB1FE0DB82D}"/>
              </a:ext>
            </a:extLst>
          </p:cNvPr>
          <p:cNvSpPr>
            <a:spLocks noGrp="1"/>
          </p:cNvSpPr>
          <p:nvPr/>
        </p:nvSpPr>
        <p:spPr>
          <a:xfrm>
            <a:off x="647700" y="3981450"/>
            <a:ext cx="195262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120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sets the reference — not the settlement.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B5C738-4CE3-4666-912B-854EA612A8FF}"/>
              </a:ext>
            </a:extLst>
          </p:cNvPr>
          <p:cNvSpPr>
            <a:spLocks noGrp="1"/>
          </p:cNvSpPr>
          <p:nvPr/>
        </p:nvSpPr>
        <p:spPr>
          <a:xfrm>
            <a:off x="2924175" y="1381125"/>
            <a:ext cx="19050" cy="3886200"/>
          </a:xfrm>
          <a:prstGeom prst="rect">
            <a:avLst/>
          </a:prstGeom>
          <a:solidFill>
            <a:srgbClr val="E6E9EB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1E19A-8B9A-4B76-8BC2-D0D339DD0DD3}"/>
              </a:ext>
            </a:extLst>
          </p:cNvPr>
          <p:cNvSpPr>
            <a:spLocks noGrp="1"/>
          </p:cNvSpPr>
          <p:nvPr/>
        </p:nvSpPr>
        <p:spPr>
          <a:xfrm>
            <a:off x="3333750" y="13811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0C88A1-B780-4034-945C-ED9EE5620389}"/>
              </a:ext>
            </a:extLst>
          </p:cNvPr>
          <p:cNvSpPr>
            <a:spLocks noGrp="1"/>
          </p:cNvSpPr>
          <p:nvPr/>
        </p:nvSpPr>
        <p:spPr>
          <a:xfrm>
            <a:off x="3829050" y="13811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Demand and volumes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7F8057-B9F6-48C6-97EC-7330A3DB5CBB}"/>
              </a:ext>
            </a:extLst>
          </p:cNvPr>
          <p:cNvSpPr>
            <a:spLocks noGrp="1"/>
          </p:cNvSpPr>
          <p:nvPr/>
        </p:nvSpPr>
        <p:spPr>
          <a:xfrm>
            <a:off x="3829050" y="17049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The revenue base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30BA2CEB-B9A0-40D3-AF3F-91AD39EBB435}"/>
              </a:ext>
            </a:extLst>
          </p:cNvPr>
          <p:cNvSpPr>
            <a:spLocks noGrp="1"/>
          </p:cNvSpPr>
          <p:nvPr/>
        </p:nvSpPr>
        <p:spPr>
          <a:xfrm>
            <a:off x="3333750" y="2247900"/>
            <a:ext cx="3429000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EC018-75F0-446F-915A-6462DD90C10A}"/>
              </a:ext>
            </a:extLst>
          </p:cNvPr>
          <p:cNvSpPr>
            <a:spLocks noGrp="1"/>
          </p:cNvSpPr>
          <p:nvPr/>
        </p:nvSpPr>
        <p:spPr>
          <a:xfrm>
            <a:off x="3333750" y="24479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DC8B2B-7391-4960-9C61-3D2164E9DE09}"/>
              </a:ext>
            </a:extLst>
          </p:cNvPr>
          <p:cNvSpPr>
            <a:spLocks noGrp="1"/>
          </p:cNvSpPr>
          <p:nvPr/>
        </p:nvSpPr>
        <p:spPr>
          <a:xfrm>
            <a:off x="3829050" y="24479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Capacity utilisation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25EA3E-00E5-427D-B545-26273D005077}"/>
              </a:ext>
            </a:extLst>
          </p:cNvPr>
          <p:cNvSpPr>
            <a:spLocks noGrp="1"/>
          </p:cNvSpPr>
          <p:nvPr/>
        </p:nvSpPr>
        <p:spPr>
          <a:xfrm>
            <a:off x="3829050" y="27717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Fixed-cost absorption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6480FB45-0527-45DE-80D1-03CD13DE4FDB}"/>
              </a:ext>
            </a:extLst>
          </p:cNvPr>
          <p:cNvSpPr>
            <a:spLocks noGrp="1"/>
          </p:cNvSpPr>
          <p:nvPr/>
        </p:nvSpPr>
        <p:spPr>
          <a:xfrm>
            <a:off x="3333750" y="3314700"/>
            <a:ext cx="3429000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2FA657-2B04-4829-9756-6F74A887BFB3}"/>
              </a:ext>
            </a:extLst>
          </p:cNvPr>
          <p:cNvSpPr>
            <a:spLocks noGrp="1"/>
          </p:cNvSpPr>
          <p:nvPr/>
        </p:nvSpPr>
        <p:spPr>
          <a:xfrm>
            <a:off x="3333750" y="35147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70AEDA-12C6-42C8-9B80-922C9D85E493}"/>
              </a:ext>
            </a:extLst>
          </p:cNvPr>
          <p:cNvSpPr>
            <a:spLocks noGrp="1"/>
          </p:cNvSpPr>
          <p:nvPr/>
        </p:nvSpPr>
        <p:spPr>
          <a:xfrm>
            <a:off x="3829050" y="35147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Electricity tariffs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5DC7A6-03A8-437F-9298-920F3D44C3BE}"/>
              </a:ext>
            </a:extLst>
          </p:cNvPr>
          <p:cNvSpPr>
            <a:spLocks noGrp="1"/>
          </p:cNvSpPr>
          <p:nvPr/>
        </p:nvSpPr>
        <p:spPr>
          <a:xfrm>
            <a:off x="3829050" y="38385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Administered-cost pressure</a:t>
            </a:r>
          </a:p>
        </p:txBody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80FAABA6-18A6-4A7D-B1DF-68B28837A897}"/>
              </a:ext>
            </a:extLst>
          </p:cNvPr>
          <p:cNvSpPr>
            <a:spLocks noGrp="1"/>
          </p:cNvSpPr>
          <p:nvPr/>
        </p:nvSpPr>
        <p:spPr>
          <a:xfrm>
            <a:off x="3333750" y="4381500"/>
            <a:ext cx="3429000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9DEE6C5-4704-45A3-9D7A-A5965E47A187}"/>
              </a:ext>
            </a:extLst>
          </p:cNvPr>
          <p:cNvSpPr>
            <a:spLocks noGrp="1"/>
          </p:cNvSpPr>
          <p:nvPr/>
        </p:nvSpPr>
        <p:spPr>
          <a:xfrm>
            <a:off x="3333750" y="45815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955355-F7AC-4C33-9102-2411263BFA04}"/>
              </a:ext>
            </a:extLst>
          </p:cNvPr>
          <p:cNvSpPr>
            <a:spLocks noGrp="1"/>
          </p:cNvSpPr>
          <p:nvPr/>
        </p:nvSpPr>
        <p:spPr>
          <a:xfrm>
            <a:off x="3829050" y="45815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Freight and logistics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5B5555F-2879-4BB0-A0CA-41BC0B1E9EFC}"/>
              </a:ext>
            </a:extLst>
          </p:cNvPr>
          <p:cNvSpPr>
            <a:spLocks noGrp="1"/>
          </p:cNvSpPr>
          <p:nvPr/>
        </p:nvSpPr>
        <p:spPr>
          <a:xfrm>
            <a:off x="3829050" y="49053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Route cost and reliability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860A2B-992B-4CB8-979E-6FEC52DF53F0}"/>
              </a:ext>
            </a:extLst>
          </p:cNvPr>
          <p:cNvSpPr>
            <a:spLocks noGrp="1"/>
          </p:cNvSpPr>
          <p:nvPr/>
        </p:nvSpPr>
        <p:spPr>
          <a:xfrm>
            <a:off x="7191375" y="13811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2E67F3-5745-485F-989A-A58D4945BD88}"/>
              </a:ext>
            </a:extLst>
          </p:cNvPr>
          <p:cNvSpPr>
            <a:spLocks noGrp="1"/>
          </p:cNvSpPr>
          <p:nvPr/>
        </p:nvSpPr>
        <p:spPr>
          <a:xfrm>
            <a:off x="7686675" y="13811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Imported inputs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85A9672-8BFB-4051-9D4C-A9F33A151FDD}"/>
              </a:ext>
            </a:extLst>
          </p:cNvPr>
          <p:cNvSpPr>
            <a:spLocks noGrp="1"/>
          </p:cNvSpPr>
          <p:nvPr/>
        </p:nvSpPr>
        <p:spPr>
          <a:xfrm>
            <a:off x="7686675" y="17049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Rand and global prices</a:t>
            </a:r>
          </a:p>
        </p:txBody>
      </p:sp>
      <p:sp>
        <p:nvSpPr>
          <p:cNvPr id="28" name="Straight Connector 27">
            <a:extLst>
              <a:ext uri="{FF2B5EF4-FFF2-40B4-BE49-F238E27FC236}">
                <a16:creationId xmlns:a16="http://schemas.microsoft.com/office/drawing/2014/main" id="{BEFA6C2C-42D3-46CE-8C70-EEAEC5698B13}"/>
              </a:ext>
            </a:extLst>
          </p:cNvPr>
          <p:cNvSpPr>
            <a:spLocks noGrp="1"/>
          </p:cNvSpPr>
          <p:nvPr/>
        </p:nvSpPr>
        <p:spPr>
          <a:xfrm>
            <a:off x="7191375" y="2247900"/>
            <a:ext cx="3429000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BB4643-B88E-4F2D-B120-8C4F87703AA6}"/>
              </a:ext>
            </a:extLst>
          </p:cNvPr>
          <p:cNvSpPr>
            <a:spLocks noGrp="1"/>
          </p:cNvSpPr>
          <p:nvPr/>
        </p:nvSpPr>
        <p:spPr>
          <a:xfrm>
            <a:off x="7191375" y="24479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4CA384-FF58-4D9A-B2EC-3C58F1ADA9A9}"/>
              </a:ext>
            </a:extLst>
          </p:cNvPr>
          <p:cNvSpPr>
            <a:spLocks noGrp="1"/>
          </p:cNvSpPr>
          <p:nvPr/>
        </p:nvSpPr>
        <p:spPr>
          <a:xfrm>
            <a:off x="7686675" y="24479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Finance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43ED2D-D3A4-485C-96F2-441C9872A2B9}"/>
              </a:ext>
            </a:extLst>
          </p:cNvPr>
          <p:cNvSpPr>
            <a:spLocks noGrp="1"/>
          </p:cNvSpPr>
          <p:nvPr/>
        </p:nvSpPr>
        <p:spPr>
          <a:xfrm>
            <a:off x="7686675" y="27717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Working-capital cost</a:t>
            </a:r>
          </a:p>
        </p:txBody>
      </p:sp>
      <p:sp>
        <p:nvSpPr>
          <p:cNvPr id="32" name="Straight Connector 31">
            <a:extLst>
              <a:ext uri="{FF2B5EF4-FFF2-40B4-BE49-F238E27FC236}">
                <a16:creationId xmlns:a16="http://schemas.microsoft.com/office/drawing/2014/main" id="{3510FA25-5CEA-4AAC-83CE-C509FE206AAB}"/>
              </a:ext>
            </a:extLst>
          </p:cNvPr>
          <p:cNvSpPr>
            <a:spLocks noGrp="1"/>
          </p:cNvSpPr>
          <p:nvPr/>
        </p:nvSpPr>
        <p:spPr>
          <a:xfrm>
            <a:off x="7191375" y="3314700"/>
            <a:ext cx="3429000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0BF955-3E59-46AF-B629-4D1162F17A36}"/>
              </a:ext>
            </a:extLst>
          </p:cNvPr>
          <p:cNvSpPr>
            <a:spLocks noGrp="1"/>
          </p:cNvSpPr>
          <p:nvPr/>
        </p:nvSpPr>
        <p:spPr>
          <a:xfrm>
            <a:off x="7191375" y="35147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4D8BF96-D6AD-40F3-A39D-38C700DB47DF}"/>
              </a:ext>
            </a:extLst>
          </p:cNvPr>
          <p:cNvSpPr>
            <a:spLocks noGrp="1"/>
          </p:cNvSpPr>
          <p:nvPr/>
        </p:nvSpPr>
        <p:spPr>
          <a:xfrm>
            <a:off x="7686675" y="3514725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Productivity and skills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9B4B79B-D158-4C3D-B331-515E8A2E3407}"/>
              </a:ext>
            </a:extLst>
          </p:cNvPr>
          <p:cNvSpPr>
            <a:spLocks noGrp="1"/>
          </p:cNvSpPr>
          <p:nvPr/>
        </p:nvSpPr>
        <p:spPr>
          <a:xfrm>
            <a:off x="7686675" y="3838575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Value created per hour</a:t>
            </a:r>
          </a:p>
        </p:txBody>
      </p:sp>
      <p:sp>
        <p:nvSpPr>
          <p:cNvPr id="36" name="Straight Connector 35">
            <a:extLst>
              <a:ext uri="{FF2B5EF4-FFF2-40B4-BE49-F238E27FC236}">
                <a16:creationId xmlns:a16="http://schemas.microsoft.com/office/drawing/2014/main" id="{705B403E-B6FC-4531-8981-4C5C3E14CFF0}"/>
              </a:ext>
            </a:extLst>
          </p:cNvPr>
          <p:cNvSpPr>
            <a:spLocks noGrp="1"/>
          </p:cNvSpPr>
          <p:nvPr/>
        </p:nvSpPr>
        <p:spPr>
          <a:xfrm>
            <a:off x="7191375" y="4381500"/>
            <a:ext cx="3429000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17B50E1-AF2D-4CE7-B5A2-1122C3CE32DF}"/>
              </a:ext>
            </a:extLst>
          </p:cNvPr>
          <p:cNvSpPr>
            <a:spLocks noGrp="1"/>
          </p:cNvSpPr>
          <p:nvPr/>
        </p:nvSpPr>
        <p:spPr>
          <a:xfrm>
            <a:off x="552450" y="5734050"/>
            <a:ext cx="10048875" cy="400050"/>
          </a:xfrm>
          <a:prstGeom prst="roundRect">
            <a:avLst>
              <a:gd name="adj" fmla="val 11905"/>
            </a:avLst>
          </a:prstGeom>
          <a:solidFill>
            <a:srgbClr val="193746"/>
          </a:solidFill>
          <a:ln w="0">
            <a:noFill/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194A146-09A3-4259-82FA-859D33196566}"/>
              </a:ext>
            </a:extLst>
          </p:cNvPr>
          <p:cNvSpPr>
            <a:spLocks noGrp="1"/>
          </p:cNvSpPr>
          <p:nvPr/>
        </p:nvSpPr>
        <p:spPr>
          <a:xfrm>
            <a:off x="714375" y="5838825"/>
            <a:ext cx="971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Lasting wage growth must be funded by productivity, demand and margin recovery.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9EEB4BE-DEEA-431E-946D-3909CE1D69C3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Source: SEIFSA synthesis; Stats SA; SARB, 2026.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7F7817-204F-498A-998C-ED47C33AE89C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91495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0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FDB903-66C6-4E85-8900-9E027D9F31A7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THE SECTOR STARTING POINT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A3E8F623-9CA3-43E8-97E2-00A94525F043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The sector enters 2027 with very limited operating headroom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1DDAA3-3BAF-432D-BE54-E5015DB421C3}"/>
              </a:ext>
            </a:extLst>
          </p:cNvPr>
          <p:cNvSpPr>
            <a:spLocks noGrp="1"/>
          </p:cNvSpPr>
          <p:nvPr/>
        </p:nvSpPr>
        <p:spPr>
          <a:xfrm>
            <a:off x="400050" y="904875"/>
            <a:ext cx="1000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The latest data confirm weak volumes, low capacity use and a long-term loss of employment.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834DDD-7A77-4C07-8DF9-95F6E54591FB}"/>
              </a:ext>
            </a:extLst>
          </p:cNvPr>
          <p:cNvSpPr>
            <a:spLocks noGrp="1"/>
          </p:cNvSpPr>
          <p:nvPr/>
        </p:nvSpPr>
        <p:spPr>
          <a:xfrm>
            <a:off x="495300" y="1304925"/>
            <a:ext cx="3143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550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-1.2%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1C867B-AAF5-4010-9246-84AD316E7730}"/>
              </a:ext>
            </a:extLst>
          </p:cNvPr>
          <p:cNvSpPr>
            <a:spLocks noGrp="1"/>
          </p:cNvSpPr>
          <p:nvPr/>
        </p:nvSpPr>
        <p:spPr>
          <a:xfrm>
            <a:off x="495300" y="1714500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10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M&amp;E output, Q2 2026 q/q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52748F-7188-42E8-BC04-F48D3E960FA5}"/>
              </a:ext>
            </a:extLst>
          </p:cNvPr>
          <p:cNvSpPr>
            <a:spLocks noGrp="1"/>
          </p:cNvSpPr>
          <p:nvPr/>
        </p:nvSpPr>
        <p:spPr>
          <a:xfrm>
            <a:off x="4114800" y="1304925"/>
            <a:ext cx="3143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55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71.4%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821DA3-CF67-44CE-AA0F-485BE094C9E7}"/>
              </a:ext>
            </a:extLst>
          </p:cNvPr>
          <p:cNvSpPr>
            <a:spLocks noGrp="1"/>
          </p:cNvSpPr>
          <p:nvPr/>
        </p:nvSpPr>
        <p:spPr>
          <a:xfrm>
            <a:off x="4114800" y="1714500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10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M&amp;E capacity utilisation, May 2026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2F919E-5445-4E4D-9435-A4D7FBC613E0}"/>
              </a:ext>
            </a:extLst>
          </p:cNvPr>
          <p:cNvSpPr>
            <a:spLocks noGrp="1"/>
          </p:cNvSpPr>
          <p:nvPr/>
        </p:nvSpPr>
        <p:spPr>
          <a:xfrm>
            <a:off x="7734300" y="1304925"/>
            <a:ext cx="3143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55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361,072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2D48E6-30E4-4EC5-8E3D-EEF62F489DF3}"/>
              </a:ext>
            </a:extLst>
          </p:cNvPr>
          <p:cNvSpPr>
            <a:spLocks noGrp="1"/>
          </p:cNvSpPr>
          <p:nvPr/>
        </p:nvSpPr>
        <p:spPr>
          <a:xfrm>
            <a:off x="7734300" y="1714500"/>
            <a:ext cx="3143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10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Jobs in 2025 — 37% below the 2008 peak</a:t>
            </a:r>
          </a:p>
        </p:txBody>
      </p:sp>
      <p:graphicFrame>
        <p:nvGraphicFramePr>
          <p:cNvPr id="35" name="Chart"/>
          <p:cNvGraphicFramePr/>
          <p:nvPr/>
        </p:nvGraphicFramePr>
        <p:xfrm>
          <a:off x="457200" y="2209800"/>
          <a:ext cx="32385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Chart"/>
          <p:cNvGraphicFramePr/>
          <p:nvPr/>
        </p:nvGraphicFramePr>
        <p:xfrm>
          <a:off x="4076700" y="2209800"/>
          <a:ext cx="32385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Chart"/>
          <p:cNvGraphicFramePr/>
          <p:nvPr/>
        </p:nvGraphicFramePr>
        <p:xfrm>
          <a:off x="7696200" y="2209800"/>
          <a:ext cx="32385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487C918B-5D84-43C3-A736-6BD6E08596FA}"/>
              </a:ext>
            </a:extLst>
          </p:cNvPr>
          <p:cNvSpPr>
            <a:spLocks noGrp="1"/>
          </p:cNvSpPr>
          <p:nvPr/>
        </p:nvSpPr>
        <p:spPr>
          <a:xfrm>
            <a:off x="552450" y="5238750"/>
            <a:ext cx="3048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900" b="1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6616A"/>
                </a:solidFill>
                <a:latin typeface="Arial"/>
                <a:ea typeface="Arial"/>
                <a:cs typeface="Arial"/>
              </a:rPr>
              <a:t>Production index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921941-2DB9-437D-8953-C70A7FCEFC74}"/>
              </a:ext>
            </a:extLst>
          </p:cNvPr>
          <p:cNvSpPr>
            <a:spLocks noGrp="1"/>
          </p:cNvSpPr>
          <p:nvPr/>
        </p:nvSpPr>
        <p:spPr>
          <a:xfrm>
            <a:off x="4171950" y="5238750"/>
            <a:ext cx="3048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900" b="1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6616A"/>
                </a:solidFill>
                <a:latin typeface="Arial"/>
                <a:ea typeface="Arial"/>
                <a:cs typeface="Arial"/>
              </a:rPr>
              <a:t>Capacity utilisation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AEC996-D36B-483F-9B5E-AB9067547DF8}"/>
              </a:ext>
            </a:extLst>
          </p:cNvPr>
          <p:cNvSpPr>
            <a:spLocks noGrp="1"/>
          </p:cNvSpPr>
          <p:nvPr/>
        </p:nvSpPr>
        <p:spPr>
          <a:xfrm>
            <a:off x="7791450" y="5238750"/>
            <a:ext cx="3048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900" b="1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6616A"/>
                </a:solidFill>
                <a:latin typeface="Arial"/>
                <a:ea typeface="Arial"/>
                <a:cs typeface="Arial"/>
              </a:rPr>
              <a:t>Employment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3C41122-AE04-43C3-A613-B405DE41E2EF}"/>
              </a:ext>
            </a:extLst>
          </p:cNvPr>
          <p:cNvSpPr>
            <a:spLocks noGrp="1"/>
          </p:cNvSpPr>
          <p:nvPr/>
        </p:nvSpPr>
        <p:spPr>
          <a:xfrm>
            <a:off x="400050" y="5695950"/>
            <a:ext cx="10477500" cy="438150"/>
          </a:xfrm>
          <a:prstGeom prst="roundRect">
            <a:avLst>
              <a:gd name="adj" fmla="val 10870"/>
            </a:avLst>
          </a:prstGeom>
          <a:solidFill>
            <a:srgbClr val="F9F2EF"/>
          </a:solidFill>
          <a:ln w="9525">
            <a:solidFill>
              <a:srgbClr val="E8C9C0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12844C-4F8A-4096-8E93-1064671E3D47}"/>
              </a:ext>
            </a:extLst>
          </p:cNvPr>
          <p:cNvSpPr>
            <a:spLocks noGrp="1"/>
          </p:cNvSpPr>
          <p:nvPr/>
        </p:nvSpPr>
        <p:spPr>
          <a:xfrm>
            <a:off x="590550" y="5829300"/>
            <a:ext cx="1009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275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M&amp;E capacity utilisation fell 2.8 percentage points year-on-year in May 2026.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7DD7AB-9E6D-471A-8F74-5BCFA0453F35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Sources: Stats SA (June and August 2026); SEIFSA; MIBFA.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CD0D54-14FA-494B-AB0F-B9B207DAD195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99994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8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6AF9C4-480F-4676-A9BC-54880CE2C2F0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THE DOMESTIC CONSTRAINT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B4B4D2DF-04EF-4336-8E14-9EF5996484FE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Idle plant remains principally a demand problem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2FDAF9-C569-4705-87F6-202F789801EC}"/>
              </a:ext>
            </a:extLst>
          </p:cNvPr>
          <p:cNvSpPr>
            <a:spLocks noGrp="1"/>
          </p:cNvSpPr>
          <p:nvPr/>
        </p:nvSpPr>
        <p:spPr>
          <a:xfrm>
            <a:off x="400050" y="876300"/>
            <a:ext cx="1000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Steel demand weakened sharply from 2018 to 2025; the latest utilisation data still identify demand as the binding constraint.</a:t>
            </a:r>
          </a:p>
        </p:txBody>
      </p:sp>
      <p:graphicFrame>
        <p:nvGraphicFramePr>
          <p:cNvPr id="25" name="Chart"/>
          <p:cNvGraphicFramePr/>
          <p:nvPr/>
        </p:nvGraphicFramePr>
        <p:xfrm>
          <a:off x="495300" y="1428750"/>
          <a:ext cx="619125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B985070-BE37-436C-8939-93471030D984}"/>
              </a:ext>
            </a:extLst>
          </p:cNvPr>
          <p:cNvSpPr>
            <a:spLocks noGrp="1"/>
          </p:cNvSpPr>
          <p:nvPr/>
        </p:nvSpPr>
        <p:spPr>
          <a:xfrm>
            <a:off x="7191375" y="1524000"/>
            <a:ext cx="1524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550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-12%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824774-FE66-4CC2-8D6F-E74F0EA8DEE2}"/>
              </a:ext>
            </a:extLst>
          </p:cNvPr>
          <p:cNvSpPr>
            <a:spLocks noGrp="1"/>
          </p:cNvSpPr>
          <p:nvPr/>
        </p:nvSpPr>
        <p:spPr>
          <a:xfrm>
            <a:off x="7191375" y="19431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Steel consumption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FB202-36A3-475A-B162-9B01E85DC587}"/>
              </a:ext>
            </a:extLst>
          </p:cNvPr>
          <p:cNvSpPr>
            <a:spLocks noGrp="1"/>
          </p:cNvSpPr>
          <p:nvPr/>
        </p:nvSpPr>
        <p:spPr>
          <a:xfrm>
            <a:off x="7191375" y="2400300"/>
            <a:ext cx="1524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550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-32%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2F51EC-3DA6-49A9-8346-7784AE4C0AD3}"/>
              </a:ext>
            </a:extLst>
          </p:cNvPr>
          <p:cNvSpPr>
            <a:spLocks noGrp="1"/>
          </p:cNvSpPr>
          <p:nvPr/>
        </p:nvSpPr>
        <p:spPr>
          <a:xfrm>
            <a:off x="7191375" y="28194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Local mill supply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B41BC-227A-409C-95BC-EE29F67C2384}"/>
              </a:ext>
            </a:extLst>
          </p:cNvPr>
          <p:cNvSpPr>
            <a:spLocks noGrp="1"/>
          </p:cNvSpPr>
          <p:nvPr/>
        </p:nvSpPr>
        <p:spPr>
          <a:xfrm>
            <a:off x="7191375" y="3276600"/>
            <a:ext cx="1524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55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+93%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6197DC-1DA7-4E54-A895-244B9B3ED5C3}"/>
              </a:ext>
            </a:extLst>
          </p:cNvPr>
          <p:cNvSpPr>
            <a:spLocks noGrp="1"/>
          </p:cNvSpPr>
          <p:nvPr/>
        </p:nvSpPr>
        <p:spPr>
          <a:xfrm>
            <a:off x="7191375" y="36957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Imports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6BD56936-0823-421E-AB34-11EF5E741BB3}"/>
              </a:ext>
            </a:extLst>
          </p:cNvPr>
          <p:cNvSpPr>
            <a:spLocks noGrp="1"/>
          </p:cNvSpPr>
          <p:nvPr/>
        </p:nvSpPr>
        <p:spPr>
          <a:xfrm>
            <a:off x="7191375" y="4171950"/>
            <a:ext cx="3190875" cy="0"/>
          </a:xfrm>
          <a:prstGeom prst="line">
            <a:avLst/>
          </a:prstGeom>
          <a:noFill/>
          <a:ln w="19050">
            <a:solidFill>
              <a:srgbClr val="E6E9EB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D8E617-C1FE-4D87-8975-F6861D3F79D6}"/>
              </a:ext>
            </a:extLst>
          </p:cNvPr>
          <p:cNvSpPr>
            <a:spLocks noGrp="1"/>
          </p:cNvSpPr>
          <p:nvPr/>
        </p:nvSpPr>
        <p:spPr>
          <a:xfrm>
            <a:off x="7191375" y="436245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5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54%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C41453-F1A7-4E68-B6A5-A871D24FAA12}"/>
              </a:ext>
            </a:extLst>
          </p:cNvPr>
          <p:cNvSpPr>
            <a:spLocks noGrp="1"/>
          </p:cNvSpPr>
          <p:nvPr/>
        </p:nvSpPr>
        <p:spPr>
          <a:xfrm>
            <a:off x="7191375" y="4772025"/>
            <a:ext cx="338137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127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of unused manufacturing capacity was linked to insufficient demand in May 2026.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55BC156-32C4-4F2A-A5BE-403C8E637DF9}"/>
              </a:ext>
            </a:extLst>
          </p:cNvPr>
          <p:cNvSpPr>
            <a:spLocks noGrp="1"/>
          </p:cNvSpPr>
          <p:nvPr/>
        </p:nvSpPr>
        <p:spPr>
          <a:xfrm>
            <a:off x="495300" y="5534025"/>
            <a:ext cx="10001250" cy="504825"/>
          </a:xfrm>
          <a:prstGeom prst="roundRect">
            <a:avLst>
              <a:gd name="adj" fmla="val 9434"/>
            </a:avLst>
          </a:prstGeom>
          <a:solidFill>
            <a:srgbClr val="EEF5F5"/>
          </a:solidFill>
          <a:ln w="9525">
            <a:solidFill>
              <a:srgbClr val="C5DDDE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9C2572-A84C-4EE3-996A-4ED3E5DD0F39}"/>
              </a:ext>
            </a:extLst>
          </p:cNvPr>
          <p:cNvSpPr>
            <a:spLocks noGrp="1"/>
          </p:cNvSpPr>
          <p:nvPr/>
        </p:nvSpPr>
        <p:spPr>
          <a:xfrm>
            <a:off x="685800" y="5667375"/>
            <a:ext cx="962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35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The sector can produce more; the economy is not yet generating enough demand to absorb it.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B13BDD-9F41-4F9A-B14B-AA3D10868DB7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Sources: SEIFSA; Stats SA P3043 (May 2026). Steel values shown in million tonnes.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662783-6DDF-442E-A0F6-20AB1B1D7937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36515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4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EB566E-E7F5-466C-A050-4F145BCAA1BE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THE GLOBAL TURNING POINT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11758B82-EBF0-4DB5-80AC-6E426557732A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Three forces are reshaping the global industrial environment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F0FC7C-D1CE-4EC3-937C-12B31F605E08}"/>
              </a:ext>
            </a:extLst>
          </p:cNvPr>
          <p:cNvSpPr>
            <a:spLocks noGrp="1"/>
          </p:cNvSpPr>
          <p:nvPr/>
        </p:nvSpPr>
        <p:spPr>
          <a:xfrm>
            <a:off x="400050" y="876300"/>
            <a:ext cx="10287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The new policy regime is structural; trade friction is systemic; energy and geopolitical shocks remain episodic.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21053A-37A5-4B52-8EB6-4E3F5427AA3A}"/>
              </a:ext>
            </a:extLst>
          </p:cNvPr>
          <p:cNvSpPr>
            <a:spLocks noGrp="1"/>
          </p:cNvSpPr>
          <p:nvPr/>
        </p:nvSpPr>
        <p:spPr>
          <a:xfrm>
            <a:off x="457200" y="1447800"/>
            <a:ext cx="3181350" cy="2133600"/>
          </a:xfrm>
          <a:prstGeom prst="roundRect">
            <a:avLst>
              <a:gd name="adj" fmla="val 3571"/>
            </a:avLst>
          </a:prstGeom>
          <a:solidFill>
            <a:srgbClr val="EEF5F5"/>
          </a:solidFill>
          <a:ln w="11430">
            <a:solidFill>
              <a:srgbClr val="C5DDDE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F8F654-2225-439E-9DAE-EC608473B49F}"/>
              </a:ext>
            </a:extLst>
          </p:cNvPr>
          <p:cNvSpPr>
            <a:spLocks noGrp="1"/>
          </p:cNvSpPr>
          <p:nvPr/>
        </p:nvSpPr>
        <p:spPr>
          <a:xfrm>
            <a:off x="457200" y="1447800"/>
            <a:ext cx="76200" cy="2133600"/>
          </a:xfrm>
          <a:prstGeom prst="rect">
            <a:avLst/>
          </a:prstGeom>
          <a:solidFill>
            <a:srgbClr val="0A6F73"/>
          </a:solidFill>
          <a:ln w="0">
            <a:noFill/>
            <a:prstDash val="solid"/>
          </a:ln>
        </p:spPr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8C6B851-490D-45D6-B739-6C78D177702B}"/>
              </a:ext>
            </a:extLst>
          </p:cNvPr>
          <p:cNvSpPr>
            <a:spLocks noGrp="1"/>
          </p:cNvSpPr>
          <p:nvPr/>
        </p:nvSpPr>
        <p:spPr>
          <a:xfrm>
            <a:off x="685800" y="1657350"/>
            <a:ext cx="495300" cy="495300"/>
          </a:xfrm>
          <a:prstGeom prst="ellipse">
            <a:avLst/>
          </a:prstGeom>
          <a:solidFill>
            <a:srgbClr val="FFFFFF"/>
          </a:solidFill>
          <a:ln w="11430">
            <a:solidFill>
              <a:srgbClr val="C5DDDE"/>
            </a:solidFill>
            <a:prstDash val="solid"/>
          </a:ln>
        </p:spPr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4375A3DC-C68C-4743-A017-51FE30E2A925}"/>
              </a:ext>
            </a:extLst>
          </p:cNvPr>
          <p:cNvSpPr>
            <a:spLocks noGrp="1"/>
          </p:cNvSpPr>
          <p:nvPr/>
        </p:nvSpPr>
        <p:spPr>
          <a:xfrm>
            <a:off x="809625" y="1781175"/>
            <a:ext cx="247650" cy="247650"/>
          </a:xfrm>
          <a:prstGeom prst="hexagon">
            <a:avLst/>
          </a:prstGeom>
          <a:solidFill>
            <a:srgbClr val="0A6F73"/>
          </a:solidFill>
          <a:ln w="0">
            <a:noFill/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FB7734-20B6-47F1-A8FC-B9996A0908F7}"/>
              </a:ext>
            </a:extLst>
          </p:cNvPr>
          <p:cNvSpPr>
            <a:spLocks noGrp="1"/>
          </p:cNvSpPr>
          <p:nvPr/>
        </p:nvSpPr>
        <p:spPr>
          <a:xfrm>
            <a:off x="3028950" y="1647825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90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091BAD-9805-4D8D-BF6D-92B929C17EFA}"/>
              </a:ext>
            </a:extLst>
          </p:cNvPr>
          <p:cNvSpPr>
            <a:spLocks noGrp="1"/>
          </p:cNvSpPr>
          <p:nvPr/>
        </p:nvSpPr>
        <p:spPr>
          <a:xfrm>
            <a:off x="1333500" y="1647825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75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STRUCTURAL SHIFT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E3B023-C2FC-404D-90A8-4226AB9DCC12}"/>
              </a:ext>
            </a:extLst>
          </p:cNvPr>
          <p:cNvSpPr>
            <a:spLocks noGrp="1"/>
          </p:cNvSpPr>
          <p:nvPr/>
        </p:nvSpPr>
        <p:spPr>
          <a:xfrm>
            <a:off x="685800" y="2295525"/>
            <a:ext cx="2724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6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New policy regime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3F2482-0540-460D-BCC2-D7CFAD62D612}"/>
              </a:ext>
            </a:extLst>
          </p:cNvPr>
          <p:cNvSpPr>
            <a:spLocks noGrp="1"/>
          </p:cNvSpPr>
          <p:nvPr/>
        </p:nvSpPr>
        <p:spPr>
          <a:xfrm>
            <a:off x="685800" y="2762250"/>
            <a:ext cx="27241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Security, resilience and climate objectives are now embedded in economic policy.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C77A9ED3-2E4A-434D-82DC-121A5FF2B437}"/>
              </a:ext>
            </a:extLst>
          </p:cNvPr>
          <p:cNvSpPr>
            <a:spLocks noGrp="1"/>
          </p:cNvSpPr>
          <p:nvPr/>
        </p:nvSpPr>
        <p:spPr>
          <a:xfrm>
            <a:off x="1809750" y="3638550"/>
            <a:ext cx="476250" cy="323850"/>
          </a:xfrm>
          <a:prstGeom prst="downArrow">
            <a:avLst/>
          </a:prstGeom>
          <a:solidFill>
            <a:srgbClr val="0A6F73"/>
          </a:solidFill>
          <a:ln w="0">
            <a:noFill/>
            <a:prstDash val="solid"/>
          </a:ln>
        </p:spPr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9E7FC7F-D5C4-41F0-83A7-16552E6A9CE3}"/>
              </a:ext>
            </a:extLst>
          </p:cNvPr>
          <p:cNvSpPr>
            <a:spLocks noGrp="1"/>
          </p:cNvSpPr>
          <p:nvPr/>
        </p:nvSpPr>
        <p:spPr>
          <a:xfrm>
            <a:off x="3981450" y="1447800"/>
            <a:ext cx="3181350" cy="2133600"/>
          </a:xfrm>
          <a:prstGeom prst="roundRect">
            <a:avLst>
              <a:gd name="adj" fmla="val 3571"/>
            </a:avLst>
          </a:prstGeom>
          <a:solidFill>
            <a:srgbClr val="FFF4EC"/>
          </a:solidFill>
          <a:ln w="11430">
            <a:solidFill>
              <a:srgbClr val="F3D0B9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B705DB-7293-47A8-B495-0491E425E061}"/>
              </a:ext>
            </a:extLst>
          </p:cNvPr>
          <p:cNvSpPr>
            <a:spLocks noGrp="1"/>
          </p:cNvSpPr>
          <p:nvPr/>
        </p:nvSpPr>
        <p:spPr>
          <a:xfrm>
            <a:off x="3981450" y="1447800"/>
            <a:ext cx="76200" cy="2133600"/>
          </a:xfrm>
          <a:prstGeom prst="rect">
            <a:avLst/>
          </a:prstGeom>
          <a:solidFill>
            <a:srgbClr val="F4772A"/>
          </a:solidFill>
          <a:ln w="0">
            <a:noFill/>
            <a:prstDash val="solid"/>
          </a:ln>
        </p:spPr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59D1270-C8D8-4A32-9E28-2879EF20755E}"/>
              </a:ext>
            </a:extLst>
          </p:cNvPr>
          <p:cNvSpPr>
            <a:spLocks noGrp="1"/>
          </p:cNvSpPr>
          <p:nvPr/>
        </p:nvSpPr>
        <p:spPr>
          <a:xfrm>
            <a:off x="4210050" y="1657350"/>
            <a:ext cx="495300" cy="495300"/>
          </a:xfrm>
          <a:prstGeom prst="ellipse">
            <a:avLst/>
          </a:prstGeom>
          <a:solidFill>
            <a:srgbClr val="FFFFFF"/>
          </a:solidFill>
          <a:ln w="11430">
            <a:solidFill>
              <a:srgbClr val="F3D0B9"/>
            </a:solidFill>
            <a:prstDash val="solid"/>
          </a:ln>
        </p:spPr>
      </p: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AB0697CE-E0C9-4DFD-A654-A33F99966CCF}"/>
              </a:ext>
            </a:extLst>
          </p:cNvPr>
          <p:cNvSpPr>
            <a:spLocks noGrp="1"/>
          </p:cNvSpPr>
          <p:nvPr/>
        </p:nvSpPr>
        <p:spPr>
          <a:xfrm>
            <a:off x="4295775" y="1809750"/>
            <a:ext cx="323850" cy="190500"/>
          </a:xfrm>
          <a:prstGeom prst="leftRightArrow">
            <a:avLst/>
          </a:prstGeom>
          <a:solidFill>
            <a:srgbClr val="F4772A"/>
          </a:solidFill>
          <a:ln w="0">
            <a:noFill/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5FF821-C6DE-41C2-B024-7CBD337377F9}"/>
              </a:ext>
            </a:extLst>
          </p:cNvPr>
          <p:cNvSpPr>
            <a:spLocks noGrp="1"/>
          </p:cNvSpPr>
          <p:nvPr/>
        </p:nvSpPr>
        <p:spPr>
          <a:xfrm>
            <a:off x="6553200" y="1647825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9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E6A85C-B599-47DF-8972-FD1A6FABAD64}"/>
              </a:ext>
            </a:extLst>
          </p:cNvPr>
          <p:cNvSpPr>
            <a:spLocks noGrp="1"/>
          </p:cNvSpPr>
          <p:nvPr/>
        </p:nvSpPr>
        <p:spPr>
          <a:xfrm>
            <a:off x="4857750" y="1647825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75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SYSTEMIC FRICTION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7488E0-0BF8-4776-8D28-C7F09C9BACEC}"/>
              </a:ext>
            </a:extLst>
          </p:cNvPr>
          <p:cNvSpPr>
            <a:spLocks noGrp="1"/>
          </p:cNvSpPr>
          <p:nvPr/>
        </p:nvSpPr>
        <p:spPr>
          <a:xfrm>
            <a:off x="4210050" y="2295525"/>
            <a:ext cx="2724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6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Trade friction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4B9CBD-FB45-4821-8724-A1072BEB8EC4}"/>
              </a:ext>
            </a:extLst>
          </p:cNvPr>
          <p:cNvSpPr>
            <a:spLocks noGrp="1"/>
          </p:cNvSpPr>
          <p:nvPr/>
        </p:nvSpPr>
        <p:spPr>
          <a:xfrm>
            <a:off x="4210050" y="2762250"/>
            <a:ext cx="27241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Tariffs, subsidies, localisation and standards are making market access conditional.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3220D38C-496D-432F-80F2-1D0E1913E050}"/>
              </a:ext>
            </a:extLst>
          </p:cNvPr>
          <p:cNvSpPr>
            <a:spLocks noGrp="1"/>
          </p:cNvSpPr>
          <p:nvPr/>
        </p:nvSpPr>
        <p:spPr>
          <a:xfrm>
            <a:off x="5334000" y="3638550"/>
            <a:ext cx="476250" cy="323850"/>
          </a:xfrm>
          <a:prstGeom prst="downArrow">
            <a:avLst/>
          </a:prstGeom>
          <a:solidFill>
            <a:srgbClr val="F4772A"/>
          </a:solidFill>
          <a:ln w="0">
            <a:noFill/>
            <a:prstDash val="solid"/>
          </a:ln>
        </p:spPr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03A64E8-9E0B-4BB8-A4D6-99B47D61972F}"/>
              </a:ext>
            </a:extLst>
          </p:cNvPr>
          <p:cNvSpPr>
            <a:spLocks noGrp="1"/>
          </p:cNvSpPr>
          <p:nvPr/>
        </p:nvSpPr>
        <p:spPr>
          <a:xfrm>
            <a:off x="7505700" y="1447800"/>
            <a:ext cx="3181350" cy="2133600"/>
          </a:xfrm>
          <a:prstGeom prst="roundRect">
            <a:avLst>
              <a:gd name="adj" fmla="val 3571"/>
            </a:avLst>
          </a:prstGeom>
          <a:solidFill>
            <a:srgbClr val="F8EEF0"/>
          </a:solidFill>
          <a:ln w="11430">
            <a:solidFill>
              <a:srgbClr val="E5C4C8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F70F78C-18B1-4126-AC82-E77759496CF9}"/>
              </a:ext>
            </a:extLst>
          </p:cNvPr>
          <p:cNvSpPr>
            <a:spLocks noGrp="1"/>
          </p:cNvSpPr>
          <p:nvPr/>
        </p:nvSpPr>
        <p:spPr>
          <a:xfrm>
            <a:off x="7505700" y="1447800"/>
            <a:ext cx="76200" cy="2133600"/>
          </a:xfrm>
          <a:prstGeom prst="rect">
            <a:avLst/>
          </a:prstGeom>
          <a:solidFill>
            <a:srgbClr val="A9242D"/>
          </a:solidFill>
          <a:ln w="0">
            <a:noFill/>
            <a:prstDash val="solid"/>
          </a:ln>
        </p:spPr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1A77D5B-60F3-4133-A044-907E8E9709A5}"/>
              </a:ext>
            </a:extLst>
          </p:cNvPr>
          <p:cNvSpPr>
            <a:spLocks noGrp="1"/>
          </p:cNvSpPr>
          <p:nvPr/>
        </p:nvSpPr>
        <p:spPr>
          <a:xfrm>
            <a:off x="7734300" y="1657350"/>
            <a:ext cx="495300" cy="495300"/>
          </a:xfrm>
          <a:prstGeom prst="ellipse">
            <a:avLst/>
          </a:prstGeom>
          <a:solidFill>
            <a:srgbClr val="FFFFFF"/>
          </a:solidFill>
          <a:ln w="11430">
            <a:solidFill>
              <a:srgbClr val="E5C4C8"/>
            </a:solidFill>
            <a:prstDash val="solid"/>
          </a:ln>
        </p:spPr>
      </p:sp>
      <p:sp>
        <p:nvSpPr>
          <p:cNvPr id="26" name="Lightning Bolt 25">
            <a:extLst>
              <a:ext uri="{FF2B5EF4-FFF2-40B4-BE49-F238E27FC236}">
                <a16:creationId xmlns:a16="http://schemas.microsoft.com/office/drawing/2014/main" id="{392A9890-BE91-4137-95EF-708890E42175}"/>
              </a:ext>
            </a:extLst>
          </p:cNvPr>
          <p:cNvSpPr>
            <a:spLocks noGrp="1"/>
          </p:cNvSpPr>
          <p:nvPr/>
        </p:nvSpPr>
        <p:spPr>
          <a:xfrm>
            <a:off x="7858125" y="1781175"/>
            <a:ext cx="247650" cy="247650"/>
          </a:xfrm>
          <a:prstGeom prst="lightningBolt">
            <a:avLst/>
          </a:prstGeom>
          <a:solidFill>
            <a:srgbClr val="A9242D"/>
          </a:solidFill>
          <a:ln w="0">
            <a:noFill/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5257AD-1F5B-4A23-89F3-A445004C9B7D}"/>
              </a:ext>
            </a:extLst>
          </p:cNvPr>
          <p:cNvSpPr>
            <a:spLocks noGrp="1"/>
          </p:cNvSpPr>
          <p:nvPr/>
        </p:nvSpPr>
        <p:spPr>
          <a:xfrm>
            <a:off x="10077450" y="1647825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900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2581CAF-CA2A-41CF-9337-CBD31C84527D}"/>
              </a:ext>
            </a:extLst>
          </p:cNvPr>
          <p:cNvSpPr>
            <a:spLocks noGrp="1"/>
          </p:cNvSpPr>
          <p:nvPr/>
        </p:nvSpPr>
        <p:spPr>
          <a:xfrm>
            <a:off x="8382000" y="1647825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750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EPISODIC SHOCK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0554FF-E107-491D-8350-C5BB1A5F5720}"/>
              </a:ext>
            </a:extLst>
          </p:cNvPr>
          <p:cNvSpPr>
            <a:spLocks noGrp="1"/>
          </p:cNvSpPr>
          <p:nvPr/>
        </p:nvSpPr>
        <p:spPr>
          <a:xfrm>
            <a:off x="7734300" y="2295525"/>
            <a:ext cx="2724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650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Energy shock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618597-5E66-43C4-91D4-9B9E92CD1673}"/>
              </a:ext>
            </a:extLst>
          </p:cNvPr>
          <p:cNvSpPr>
            <a:spLocks noGrp="1"/>
          </p:cNvSpPr>
          <p:nvPr/>
        </p:nvSpPr>
        <p:spPr>
          <a:xfrm>
            <a:off x="7734300" y="2762250"/>
            <a:ext cx="27241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12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Oil and shipping disruption feed rapidly into freight, inflation and financing.</a:t>
            </a: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92F07E55-7939-420E-ACD3-5A86F505E0E2}"/>
              </a:ext>
            </a:extLst>
          </p:cNvPr>
          <p:cNvSpPr>
            <a:spLocks noGrp="1"/>
          </p:cNvSpPr>
          <p:nvPr/>
        </p:nvSpPr>
        <p:spPr>
          <a:xfrm>
            <a:off x="8858250" y="3638550"/>
            <a:ext cx="476250" cy="323850"/>
          </a:xfrm>
          <a:prstGeom prst="downArrow">
            <a:avLst/>
          </a:prstGeom>
          <a:solidFill>
            <a:srgbClr val="A9242D"/>
          </a:solidFill>
          <a:ln w="0">
            <a:noFill/>
            <a:prstDash val="solid"/>
          </a:ln>
        </p:spPr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1087763-EB01-49EA-9FCA-9E7AC95A6BF7}"/>
              </a:ext>
            </a:extLst>
          </p:cNvPr>
          <p:cNvSpPr>
            <a:spLocks noGrp="1"/>
          </p:cNvSpPr>
          <p:nvPr/>
        </p:nvSpPr>
        <p:spPr>
          <a:xfrm>
            <a:off x="1162050" y="4038600"/>
            <a:ext cx="8801100" cy="1066800"/>
          </a:xfrm>
          <a:prstGeom prst="roundRect">
            <a:avLst>
              <a:gd name="adj" fmla="val 6250"/>
            </a:avLst>
          </a:prstGeom>
          <a:solidFill>
            <a:srgbClr val="193746"/>
          </a:solidFill>
          <a:ln w="0">
            <a:noFill/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42661DD-661F-4608-9BB0-9EF03F621802}"/>
              </a:ext>
            </a:extLst>
          </p:cNvPr>
          <p:cNvSpPr>
            <a:spLocks noGrp="1"/>
          </p:cNvSpPr>
          <p:nvPr/>
        </p:nvSpPr>
        <p:spPr>
          <a:xfrm>
            <a:off x="1466850" y="4210050"/>
            <a:ext cx="819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825" b="1">
                <a:solidFill>
                  <a:srgbClr val="BFD4D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BFD4D8"/>
                </a:solidFill>
                <a:latin typeface="Arial"/>
                <a:ea typeface="Arial"/>
                <a:cs typeface="Arial"/>
              </a:rPr>
              <a:t>ONE COMPETITIVE ENVIRONMENT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1AEC5DE-2740-4F56-8AC6-D51F519A5C49}"/>
              </a:ext>
            </a:extLst>
          </p:cNvPr>
          <p:cNvSpPr>
            <a:spLocks noGrp="1"/>
          </p:cNvSpPr>
          <p:nvPr/>
        </p:nvSpPr>
        <p:spPr>
          <a:xfrm>
            <a:off x="1485900" y="4562475"/>
            <a:ext cx="14287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9A94132-ACD4-4611-8ABB-71545C2BF978}"/>
              </a:ext>
            </a:extLst>
          </p:cNvPr>
          <p:cNvSpPr>
            <a:spLocks noGrp="1"/>
          </p:cNvSpPr>
          <p:nvPr/>
        </p:nvSpPr>
        <p:spPr>
          <a:xfrm>
            <a:off x="3028950" y="4552950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5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9205026-4A36-4E69-9C93-E7196838F767}"/>
              </a:ext>
            </a:extLst>
          </p:cNvPr>
          <p:cNvSpPr>
            <a:spLocks noGrp="1"/>
          </p:cNvSpPr>
          <p:nvPr/>
        </p:nvSpPr>
        <p:spPr>
          <a:xfrm>
            <a:off x="3343275" y="4562475"/>
            <a:ext cx="17145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9C81C2F-AE4E-4D8E-8D6F-0D6B5C3E6FEC}"/>
              </a:ext>
            </a:extLst>
          </p:cNvPr>
          <p:cNvSpPr>
            <a:spLocks noGrp="1"/>
          </p:cNvSpPr>
          <p:nvPr/>
        </p:nvSpPr>
        <p:spPr>
          <a:xfrm>
            <a:off x="5153025" y="4552950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5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BD66E2A-4F4A-48F3-978B-3BC69A3619E9}"/>
              </a:ext>
            </a:extLst>
          </p:cNvPr>
          <p:cNvSpPr>
            <a:spLocks noGrp="1"/>
          </p:cNvSpPr>
          <p:nvPr/>
        </p:nvSpPr>
        <p:spPr>
          <a:xfrm>
            <a:off x="5476875" y="4562475"/>
            <a:ext cx="2000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MARKET ACCESS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F665587-40F8-40C0-9122-7C12B7C1C424}"/>
              </a:ext>
            </a:extLst>
          </p:cNvPr>
          <p:cNvSpPr>
            <a:spLocks noGrp="1"/>
          </p:cNvSpPr>
          <p:nvPr/>
        </p:nvSpPr>
        <p:spPr>
          <a:xfrm>
            <a:off x="7591425" y="4552950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5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B1A22FA-0BE1-4DC3-BC68-DB95BE176AED}"/>
              </a:ext>
            </a:extLst>
          </p:cNvPr>
          <p:cNvSpPr>
            <a:spLocks noGrp="1"/>
          </p:cNvSpPr>
          <p:nvPr/>
        </p:nvSpPr>
        <p:spPr>
          <a:xfrm>
            <a:off x="7915275" y="4562475"/>
            <a:ext cx="17145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RESILIENCE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487EED2-FE7A-4678-9562-018B06E614CB}"/>
              </a:ext>
            </a:extLst>
          </p:cNvPr>
          <p:cNvSpPr>
            <a:spLocks noGrp="1"/>
          </p:cNvSpPr>
          <p:nvPr/>
        </p:nvSpPr>
        <p:spPr>
          <a:xfrm>
            <a:off x="1009650" y="5381625"/>
            <a:ext cx="9105900" cy="638175"/>
          </a:xfrm>
          <a:prstGeom prst="roundRect">
            <a:avLst>
              <a:gd name="adj" fmla="val 7463"/>
            </a:avLst>
          </a:prstGeom>
          <a:solidFill>
            <a:srgbClr val="F7F8F8"/>
          </a:solidFill>
          <a:ln w="9525">
            <a:solidFill>
              <a:srgbClr val="E6E9EB"/>
            </a:solidFill>
            <a:prstDash val="solid"/>
          </a:ln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D443972-10A9-4AEE-88C2-8D166DF4C600}"/>
              </a:ext>
            </a:extLst>
          </p:cNvPr>
          <p:cNvSpPr>
            <a:spLocks noGrp="1"/>
          </p:cNvSpPr>
          <p:nvPr/>
        </p:nvSpPr>
        <p:spPr>
          <a:xfrm>
            <a:off x="1276350" y="5543550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0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Policy, trade and geopolitics are now production variables.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B0A5FE2-1D5F-41FD-B41F-CD95F0FB21E9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Source: SEIFSA synthesis; IMF; WTO; IEA, 2026.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35AFC7D-41F4-4D21-B897-5C47C99F969F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54467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39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F7427E-6330-4114-A02D-2C6EAE010A73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A NEW POLICY REGIME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9BB3C796-FC3D-4179-8F8A-A9AE0E3770EC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The rules of global competition have changed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36DD95-0731-4EE5-AD80-55F8755CBE22}"/>
              </a:ext>
            </a:extLst>
          </p:cNvPr>
          <p:cNvSpPr>
            <a:spLocks noGrp="1"/>
          </p:cNvSpPr>
          <p:nvPr/>
        </p:nvSpPr>
        <p:spPr>
          <a:xfrm>
            <a:off x="400050" y="876300"/>
            <a:ext cx="9810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The global economy is moving from efficiency-first globalisation to resilience-led industrial strategy.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E90C63-60E3-41AF-A07E-F176697FBF99}"/>
              </a:ext>
            </a:extLst>
          </p:cNvPr>
          <p:cNvSpPr>
            <a:spLocks noGrp="1"/>
          </p:cNvSpPr>
          <p:nvPr/>
        </p:nvSpPr>
        <p:spPr>
          <a:xfrm>
            <a:off x="904875" y="1381125"/>
            <a:ext cx="409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56616A"/>
                </a:solidFill>
                <a:latin typeface="Arial"/>
                <a:ea typeface="Arial"/>
                <a:cs typeface="Arial"/>
              </a:rPr>
              <a:t>PREVIOUS ERA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ECA621-32A4-4DDA-A91B-3C2591B30AD6}"/>
              </a:ext>
            </a:extLst>
          </p:cNvPr>
          <p:cNvSpPr>
            <a:spLocks noGrp="1"/>
          </p:cNvSpPr>
          <p:nvPr/>
        </p:nvSpPr>
        <p:spPr>
          <a:xfrm>
            <a:off x="6381750" y="1381125"/>
            <a:ext cx="409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EMERGING ERA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9A836BFF-0E6B-47BF-90DE-A660EB0C793F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826CA1-41BE-4D95-814F-C0C10FFBB8F6}"/>
              </a:ext>
            </a:extLst>
          </p:cNvPr>
          <p:cNvSpPr>
            <a:spLocks noGrp="1"/>
          </p:cNvSpPr>
          <p:nvPr/>
        </p:nvSpPr>
        <p:spPr>
          <a:xfrm>
            <a:off x="1000125" y="180975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Efficiency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D81458-FF89-4E70-A42C-E8E0B4AEC2C9}"/>
              </a:ext>
            </a:extLst>
          </p:cNvPr>
          <p:cNvSpPr>
            <a:spLocks noGrp="1"/>
          </p:cNvSpPr>
          <p:nvPr/>
        </p:nvSpPr>
        <p:spPr>
          <a:xfrm>
            <a:off x="5391150" y="180975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985BF9-C4F6-4786-BDA0-A7B7DF0EDDE7}"/>
              </a:ext>
            </a:extLst>
          </p:cNvPr>
          <p:cNvSpPr>
            <a:spLocks noGrp="1"/>
          </p:cNvSpPr>
          <p:nvPr/>
        </p:nvSpPr>
        <p:spPr>
          <a:xfrm>
            <a:off x="6429375" y="180975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Resilience</a:t>
            </a: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9E564999-211D-4631-8D89-6182B2B392A1}"/>
              </a:ext>
            </a:extLst>
          </p:cNvPr>
          <p:cNvSpPr>
            <a:spLocks noGrp="1"/>
          </p:cNvSpPr>
          <p:nvPr/>
        </p:nvSpPr>
        <p:spPr>
          <a:xfrm>
            <a:off x="685800" y="279082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B2C238-4BA6-4AD5-9414-11A18069E1D8}"/>
              </a:ext>
            </a:extLst>
          </p:cNvPr>
          <p:cNvSpPr>
            <a:spLocks noGrp="1"/>
          </p:cNvSpPr>
          <p:nvPr/>
        </p:nvSpPr>
        <p:spPr>
          <a:xfrm>
            <a:off x="1000125" y="236220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Lowest cost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A936FC-C625-4832-B515-080648A999DB}"/>
              </a:ext>
            </a:extLst>
          </p:cNvPr>
          <p:cNvSpPr>
            <a:spLocks noGrp="1"/>
          </p:cNvSpPr>
          <p:nvPr/>
        </p:nvSpPr>
        <p:spPr>
          <a:xfrm>
            <a:off x="5391150" y="236220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55D2B3-84E0-43FA-A470-7C2B5145C6F1}"/>
              </a:ext>
            </a:extLst>
          </p:cNvPr>
          <p:cNvSpPr>
            <a:spLocks noGrp="1"/>
          </p:cNvSpPr>
          <p:nvPr/>
        </p:nvSpPr>
        <p:spPr>
          <a:xfrm>
            <a:off x="6429375" y="236220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Security of supply</a:t>
            </a:r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A6AFD535-5283-4DB7-8DE3-C7384D8DA116}"/>
              </a:ext>
            </a:extLst>
          </p:cNvPr>
          <p:cNvSpPr>
            <a:spLocks noGrp="1"/>
          </p:cNvSpPr>
          <p:nvPr/>
        </p:nvSpPr>
        <p:spPr>
          <a:xfrm>
            <a:off x="685800" y="334327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AF3EDA-9793-4C0D-8A4E-8A440EE49B59}"/>
              </a:ext>
            </a:extLst>
          </p:cNvPr>
          <p:cNvSpPr>
            <a:spLocks noGrp="1"/>
          </p:cNvSpPr>
          <p:nvPr/>
        </p:nvSpPr>
        <p:spPr>
          <a:xfrm>
            <a:off x="1000125" y="291465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Global integration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B5B181-BE7C-4CA4-B581-2BE004E559CC}"/>
              </a:ext>
            </a:extLst>
          </p:cNvPr>
          <p:cNvSpPr>
            <a:spLocks noGrp="1"/>
          </p:cNvSpPr>
          <p:nvPr/>
        </p:nvSpPr>
        <p:spPr>
          <a:xfrm>
            <a:off x="5391150" y="291465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F790F8-F767-41A1-BB98-D6D6E947553B}"/>
              </a:ext>
            </a:extLst>
          </p:cNvPr>
          <p:cNvSpPr>
            <a:spLocks noGrp="1"/>
          </p:cNvSpPr>
          <p:nvPr/>
        </p:nvSpPr>
        <p:spPr>
          <a:xfrm>
            <a:off x="6429375" y="291465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Strategic autonomy</a:t>
            </a:r>
          </a:p>
        </p:txBody>
      </p:sp>
      <p:sp>
        <p:nvSpPr>
          <p:cNvPr id="19" name="Straight Connector 18">
            <a:extLst>
              <a:ext uri="{FF2B5EF4-FFF2-40B4-BE49-F238E27FC236}">
                <a16:creationId xmlns:a16="http://schemas.microsoft.com/office/drawing/2014/main" id="{03CE8B48-2A29-4390-95B0-E0BFB6F94E57}"/>
              </a:ext>
            </a:extLst>
          </p:cNvPr>
          <p:cNvSpPr>
            <a:spLocks noGrp="1"/>
          </p:cNvSpPr>
          <p:nvPr/>
        </p:nvSpPr>
        <p:spPr>
          <a:xfrm>
            <a:off x="685800" y="389572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F6F049-C5D8-43E0-8851-1EE9FF0BF279}"/>
              </a:ext>
            </a:extLst>
          </p:cNvPr>
          <p:cNvSpPr>
            <a:spLocks noGrp="1"/>
          </p:cNvSpPr>
          <p:nvPr/>
        </p:nvSpPr>
        <p:spPr>
          <a:xfrm>
            <a:off x="1000125" y="346710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Free trade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AB886E8-EF28-4C30-97CE-B72B2186A644}"/>
              </a:ext>
            </a:extLst>
          </p:cNvPr>
          <p:cNvSpPr>
            <a:spLocks noGrp="1"/>
          </p:cNvSpPr>
          <p:nvPr/>
        </p:nvSpPr>
        <p:spPr>
          <a:xfrm>
            <a:off x="5391150" y="346710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FF1836-FC77-4CD6-87D4-AE888C93A088}"/>
              </a:ext>
            </a:extLst>
          </p:cNvPr>
          <p:cNvSpPr>
            <a:spLocks noGrp="1"/>
          </p:cNvSpPr>
          <p:nvPr/>
        </p:nvSpPr>
        <p:spPr>
          <a:xfrm>
            <a:off x="6429375" y="346710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Managed and conditional trade</a:t>
            </a:r>
          </a:p>
        </p:txBody>
      </p:sp>
      <p:sp>
        <p:nvSpPr>
          <p:cNvPr id="23" name="Straight Connector 22">
            <a:extLst>
              <a:ext uri="{FF2B5EF4-FFF2-40B4-BE49-F238E27FC236}">
                <a16:creationId xmlns:a16="http://schemas.microsoft.com/office/drawing/2014/main" id="{B2DDF68E-D133-45CC-9287-CD67AE7FED4E}"/>
              </a:ext>
            </a:extLst>
          </p:cNvPr>
          <p:cNvSpPr>
            <a:spLocks noGrp="1"/>
          </p:cNvSpPr>
          <p:nvPr/>
        </p:nvSpPr>
        <p:spPr>
          <a:xfrm>
            <a:off x="685800" y="444817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C4C80F-F48D-4EF4-9E3E-29BCF3EA0BD9}"/>
              </a:ext>
            </a:extLst>
          </p:cNvPr>
          <p:cNvSpPr>
            <a:spLocks noGrp="1"/>
          </p:cNvSpPr>
          <p:nvPr/>
        </p:nvSpPr>
        <p:spPr>
          <a:xfrm>
            <a:off x="1000125" y="401955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Neutral policy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15E39C-8513-4B5A-992A-C02426294573}"/>
              </a:ext>
            </a:extLst>
          </p:cNvPr>
          <p:cNvSpPr>
            <a:spLocks noGrp="1"/>
          </p:cNvSpPr>
          <p:nvPr/>
        </p:nvSpPr>
        <p:spPr>
          <a:xfrm>
            <a:off x="5391150" y="401955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41D476-5870-4B70-9456-DF81850C24FC}"/>
              </a:ext>
            </a:extLst>
          </p:cNvPr>
          <p:cNvSpPr>
            <a:spLocks noGrp="1"/>
          </p:cNvSpPr>
          <p:nvPr/>
        </p:nvSpPr>
        <p:spPr>
          <a:xfrm>
            <a:off x="6429375" y="401955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Active industrial policy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F1401D-30A2-4601-BC69-0B49EC639AD6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Four durable forces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EB072B-E8EC-4B87-B93F-9E77C18FC71E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0A9DC4-1BEC-4440-9624-6196E5683848}"/>
              </a:ext>
            </a:extLst>
          </p:cNvPr>
          <p:cNvSpPr>
            <a:spLocks noGrp="1"/>
          </p:cNvSpPr>
          <p:nvPr/>
        </p:nvSpPr>
        <p:spPr>
          <a:xfrm>
            <a:off x="1085850" y="5276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Geopolitical fragmentation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3B6495-F4EC-496D-B434-F08A2213526C}"/>
              </a:ext>
            </a:extLst>
          </p:cNvPr>
          <p:cNvSpPr>
            <a:spLocks noGrp="1"/>
          </p:cNvSpPr>
          <p:nvPr/>
        </p:nvSpPr>
        <p:spPr>
          <a:xfrm>
            <a:off x="3190875" y="5286375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52E4D6-CF29-4AAA-AD44-1301E70CBC55}"/>
              </a:ext>
            </a:extLst>
          </p:cNvPr>
          <p:cNvSpPr>
            <a:spLocks noGrp="1"/>
          </p:cNvSpPr>
          <p:nvPr/>
        </p:nvSpPr>
        <p:spPr>
          <a:xfrm>
            <a:off x="3609975" y="5276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Post-pandemic resilience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2DC6915-DA0B-4CD4-B715-7AAA466AA8AC}"/>
              </a:ext>
            </a:extLst>
          </p:cNvPr>
          <p:cNvSpPr>
            <a:spLocks noGrp="1"/>
          </p:cNvSpPr>
          <p:nvPr/>
        </p:nvSpPr>
        <p:spPr>
          <a:xfrm>
            <a:off x="5715000" y="5286375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01F0B64-4D1F-4C57-9AD5-A1C2D6E2EAC1}"/>
              </a:ext>
            </a:extLst>
          </p:cNvPr>
          <p:cNvSpPr>
            <a:spLocks noGrp="1"/>
          </p:cNvSpPr>
          <p:nvPr/>
        </p:nvSpPr>
        <p:spPr>
          <a:xfrm>
            <a:off x="6134100" y="5276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Climate industrialisation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F9F6F53-B0D9-4F2F-9409-1A020965996D}"/>
              </a:ext>
            </a:extLst>
          </p:cNvPr>
          <p:cNvSpPr>
            <a:spLocks noGrp="1"/>
          </p:cNvSpPr>
          <p:nvPr/>
        </p:nvSpPr>
        <p:spPr>
          <a:xfrm>
            <a:off x="8239125" y="5286375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406055B-E44E-4A1C-8940-D3995CCEAA01}"/>
              </a:ext>
            </a:extLst>
          </p:cNvPr>
          <p:cNvSpPr>
            <a:spLocks noGrp="1"/>
          </p:cNvSpPr>
          <p:nvPr/>
        </p:nvSpPr>
        <p:spPr>
          <a:xfrm>
            <a:off x="8658225" y="5276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Domestic political economy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CB4C6C0-33C5-4634-A813-1248247B6CF2}"/>
              </a:ext>
            </a:extLst>
          </p:cNvPr>
          <p:cNvSpPr>
            <a:spLocks noGrp="1"/>
          </p:cNvSpPr>
          <p:nvPr/>
        </p:nvSpPr>
        <p:spPr>
          <a:xfrm>
            <a:off x="590550" y="5924550"/>
            <a:ext cx="10001250" cy="323850"/>
          </a:xfrm>
          <a:prstGeom prst="roundRect">
            <a:avLst>
              <a:gd name="adj" fmla="val 11765"/>
            </a:avLst>
          </a:prstGeom>
          <a:solidFill>
            <a:srgbClr val="193746"/>
          </a:solidFill>
          <a:ln w="0">
            <a:noFill/>
            <a:prstDash val="solid"/>
          </a:ln>
        </p:spPr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5FAAEC-2D93-4F38-8087-BE011E910768}"/>
              </a:ext>
            </a:extLst>
          </p:cNvPr>
          <p:cNvSpPr>
            <a:spLocks noGrp="1"/>
          </p:cNvSpPr>
          <p:nvPr/>
        </p:nvSpPr>
        <p:spPr>
          <a:xfrm>
            <a:off x="742950" y="6000750"/>
            <a:ext cx="9696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Industrial policy is no longer the exception to global competition; it is part of the competitive environment.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A2F8C38-4363-4384-A73B-A01F0819D13C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Source: SEIFSA synthesis; OECD; WTO; European Commission, 2026.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1584B0-1F67-4CD3-9E5B-B716662B47B6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8871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3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10FA8B-64BD-46D5-94C8-ACC3EC3AE44D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TRADE FRAGMENTATION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3B2064AD-0848-4E18-BE16-6F469F4EEB3A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Export exposure turns trade friction into a domestic production cost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3B58C1-9274-456E-8A0F-7FC187A5D576}"/>
              </a:ext>
            </a:extLst>
          </p:cNvPr>
          <p:cNvSpPr>
            <a:spLocks noGrp="1"/>
          </p:cNvSpPr>
          <p:nvPr/>
        </p:nvSpPr>
        <p:spPr>
          <a:xfrm>
            <a:off x="400050" y="876300"/>
            <a:ext cx="1009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The sector sells 39.2% of output abroad. Tariffs, carbon rules and local-content preferences increasingly shape access.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0C7F36-6D36-4BFE-9322-A9AF507A7DAE}"/>
              </a:ext>
            </a:extLst>
          </p:cNvPr>
          <p:cNvSpPr>
            <a:spLocks noGrp="1"/>
          </p:cNvSpPr>
          <p:nvPr/>
        </p:nvSpPr>
        <p:spPr>
          <a:xfrm>
            <a:off x="571500" y="1381125"/>
            <a:ext cx="247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55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39.2%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9AFF92-FCB6-48C7-BA75-2E13707861E6}"/>
              </a:ext>
            </a:extLst>
          </p:cNvPr>
          <p:cNvSpPr>
            <a:spLocks noGrp="1"/>
          </p:cNvSpPr>
          <p:nvPr/>
        </p:nvSpPr>
        <p:spPr>
          <a:xfrm>
            <a:off x="571500" y="179070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0000"/>
              </a:lnSpc>
              <a:buNone/>
              <a:defRPr sz="10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Export sales as a share of total sales</a:t>
            </a:r>
          </a:p>
        </p:txBody>
      </p:sp>
      <p:graphicFrame>
        <p:nvGraphicFramePr>
          <p:cNvPr id="32" name="Chart"/>
          <p:cNvGraphicFramePr/>
          <p:nvPr/>
        </p:nvGraphicFramePr>
        <p:xfrm>
          <a:off x="476250" y="2333625"/>
          <a:ext cx="6048375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084CE29A-5CE7-4D00-A47A-DC930CC9B76A}"/>
              </a:ext>
            </a:extLst>
          </p:cNvPr>
          <p:cNvSpPr>
            <a:spLocks noGrp="1"/>
          </p:cNvSpPr>
          <p:nvPr/>
        </p:nvSpPr>
        <p:spPr>
          <a:xfrm>
            <a:off x="7048500" y="1476375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650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Market access is becoming conditional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A343DA-C8FF-4244-BED1-1E459422DA03}"/>
              </a:ext>
            </a:extLst>
          </p:cNvPr>
          <p:cNvSpPr>
            <a:spLocks noGrp="1"/>
          </p:cNvSpPr>
          <p:nvPr/>
        </p:nvSpPr>
        <p:spPr>
          <a:xfrm>
            <a:off x="7067550" y="204787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European Union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A416DF-6AF6-4D8C-BD91-397565662368}"/>
              </a:ext>
            </a:extLst>
          </p:cNvPr>
          <p:cNvSpPr>
            <a:spLocks noGrp="1"/>
          </p:cNvSpPr>
          <p:nvPr/>
        </p:nvSpPr>
        <p:spPr>
          <a:xfrm>
            <a:off x="7067550" y="230505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CBAM definitive since 2026; emissions data and green procurement</a:t>
            </a: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F6285628-DE2B-4962-9D0E-D5D72171F6D9}"/>
              </a:ext>
            </a:extLst>
          </p:cNvPr>
          <p:cNvSpPr>
            <a:spLocks noGrp="1"/>
          </p:cNvSpPr>
          <p:nvPr/>
        </p:nvSpPr>
        <p:spPr>
          <a:xfrm>
            <a:off x="7067550" y="2733675"/>
            <a:ext cx="347662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A5F1D5-0021-43EE-A3CC-93C5505E062F}"/>
              </a:ext>
            </a:extLst>
          </p:cNvPr>
          <p:cNvSpPr>
            <a:spLocks noGrp="1"/>
          </p:cNvSpPr>
          <p:nvPr/>
        </p:nvSpPr>
        <p:spPr>
          <a:xfrm>
            <a:off x="7067550" y="28289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United States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8D6EC7-275F-4DDD-B877-25475748CC41}"/>
              </a:ext>
            </a:extLst>
          </p:cNvPr>
          <p:cNvSpPr>
            <a:spLocks noGrp="1"/>
          </p:cNvSpPr>
          <p:nvPr/>
        </p:nvSpPr>
        <p:spPr>
          <a:xfrm>
            <a:off x="7067550" y="308610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Subsidy-led reshoring and domestic-content preferences</a:t>
            </a:r>
          </a:p>
        </p:txBody>
      </p:sp>
      <p:sp>
        <p:nvSpPr>
          <p:cNvPr id="14" name="Straight Connector 13">
            <a:extLst>
              <a:ext uri="{FF2B5EF4-FFF2-40B4-BE49-F238E27FC236}">
                <a16:creationId xmlns:a16="http://schemas.microsoft.com/office/drawing/2014/main" id="{44E09E62-9F16-48DA-955E-7612BC8533E0}"/>
              </a:ext>
            </a:extLst>
          </p:cNvPr>
          <p:cNvSpPr>
            <a:spLocks noGrp="1"/>
          </p:cNvSpPr>
          <p:nvPr/>
        </p:nvSpPr>
        <p:spPr>
          <a:xfrm>
            <a:off x="7067550" y="3514725"/>
            <a:ext cx="347662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37BD4C-817D-4E58-84F0-846DB2BEFE44}"/>
              </a:ext>
            </a:extLst>
          </p:cNvPr>
          <p:cNvSpPr>
            <a:spLocks noGrp="1"/>
          </p:cNvSpPr>
          <p:nvPr/>
        </p:nvSpPr>
        <p:spPr>
          <a:xfrm>
            <a:off x="7067550" y="360997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BRICS markets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22A647-4CEB-405E-8EAC-D755B3039C4A}"/>
              </a:ext>
            </a:extLst>
          </p:cNvPr>
          <p:cNvSpPr>
            <a:spLocks noGrp="1"/>
          </p:cNvSpPr>
          <p:nvPr/>
        </p:nvSpPr>
        <p:spPr>
          <a:xfrm>
            <a:off x="7067550" y="386715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Higher average tariffs and extensive trade-remedy use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4CD32B92-0934-4527-8CBB-22434AD4FF27}"/>
              </a:ext>
            </a:extLst>
          </p:cNvPr>
          <p:cNvSpPr>
            <a:spLocks noGrp="1"/>
          </p:cNvSpPr>
          <p:nvPr/>
        </p:nvSpPr>
        <p:spPr>
          <a:xfrm>
            <a:off x="7067550" y="4295775"/>
            <a:ext cx="347662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5A7A4D-396C-4C09-AE23-6DF584CE87C8}"/>
              </a:ext>
            </a:extLst>
          </p:cNvPr>
          <p:cNvSpPr>
            <a:spLocks noGrp="1"/>
          </p:cNvSpPr>
          <p:nvPr/>
        </p:nvSpPr>
        <p:spPr>
          <a:xfrm>
            <a:off x="7067550" y="43910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Across markets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71A8DC-74A0-429B-88E2-23667719E830}"/>
              </a:ext>
            </a:extLst>
          </p:cNvPr>
          <p:cNvSpPr>
            <a:spLocks noGrp="1"/>
          </p:cNvSpPr>
          <p:nvPr/>
        </p:nvSpPr>
        <p:spPr>
          <a:xfrm>
            <a:off x="7067550" y="464820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Localisation, standards and supply-chain security rules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E9DE4E-DC49-4AA0-857F-88BBCF2024FA}"/>
              </a:ext>
            </a:extLst>
          </p:cNvPr>
          <p:cNvSpPr>
            <a:spLocks noGrp="1"/>
          </p:cNvSpPr>
          <p:nvPr/>
        </p:nvSpPr>
        <p:spPr>
          <a:xfrm>
            <a:off x="476250" y="5534025"/>
            <a:ext cx="10096500" cy="495300"/>
          </a:xfrm>
          <a:prstGeom prst="roundRect">
            <a:avLst>
              <a:gd name="adj" fmla="val 9615"/>
            </a:avLst>
          </a:prstGeom>
          <a:solidFill>
            <a:srgbClr val="193746"/>
          </a:solidFill>
          <a:ln w="0">
            <a:noFill/>
            <a:prstDash val="solid"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263892-49F6-4B64-9ABB-342A93F02963}"/>
              </a:ext>
            </a:extLst>
          </p:cNvPr>
          <p:cNvSpPr>
            <a:spLocks noGrp="1"/>
          </p:cNvSpPr>
          <p:nvPr/>
        </p:nvSpPr>
        <p:spPr>
          <a:xfrm>
            <a:off x="666750" y="5657850"/>
            <a:ext cx="971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Export competitiveness must be won at the border — not only protected behind it.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612B14-B3F6-4A16-8127-357D1792CCFB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Sources: SEIFSA; SARS Customs; WTO; European Commission, 2026.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698ADA-39C0-4739-B663-311EF80174A2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86644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7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42A4E4-7680-4CD7-BB26-53E1C1527175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ENERGY TRANSMISSION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E94B15CD-7944-4AE9-83D2-EE3F19DA77FD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Episodic shocks transmit rapidly into industrial costs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3F7655-F6EC-4103-8A31-398DF252D321}"/>
              </a:ext>
            </a:extLst>
          </p:cNvPr>
          <p:cNvSpPr>
            <a:spLocks noGrp="1"/>
          </p:cNvSpPr>
          <p:nvPr/>
        </p:nvSpPr>
        <p:spPr>
          <a:xfrm>
            <a:off x="400050" y="876300"/>
            <a:ext cx="1000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A distant political event can move through fuel, freight, inflation, interest rates and order books within weeks.</a:t>
            </a:r>
          </a:p>
        </p:txBody>
      </p:sp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AA24DFBC-612B-465F-A15A-0CEB72736A4B}"/>
              </a:ext>
            </a:extLst>
          </p:cNvPr>
          <p:cNvSpPr>
            <a:spLocks noGrp="1"/>
          </p:cNvSpPr>
          <p:nvPr/>
        </p:nvSpPr>
        <p:spPr>
          <a:xfrm>
            <a:off x="2133600" y="2114550"/>
            <a:ext cx="495300" cy="0"/>
          </a:xfrm>
          <a:prstGeom prst="line">
            <a:avLst/>
          </a:prstGeom>
          <a:noFill/>
          <a:ln w="28575">
            <a:solidFill>
              <a:srgbClr val="F4772A"/>
            </a:solidFill>
            <a:prstDash val="solid"/>
          </a:ln>
        </p:spPr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69ABD201-A7C6-4411-819E-BE6458DC41E3}"/>
              </a:ext>
            </a:extLst>
          </p:cNvPr>
          <p:cNvSpPr>
            <a:spLocks noGrp="1"/>
          </p:cNvSpPr>
          <p:nvPr/>
        </p:nvSpPr>
        <p:spPr>
          <a:xfrm>
            <a:off x="4286250" y="2114550"/>
            <a:ext cx="495300" cy="0"/>
          </a:xfrm>
          <a:prstGeom prst="line">
            <a:avLst/>
          </a:prstGeom>
          <a:noFill/>
          <a:ln w="28575">
            <a:solidFill>
              <a:srgbClr val="F4772A"/>
            </a:solidFill>
            <a:prstDash val="solid"/>
          </a:ln>
        </p:spPr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34352DE3-1318-4FCE-B341-2C8CDEFB995E}"/>
              </a:ext>
            </a:extLst>
          </p:cNvPr>
          <p:cNvSpPr>
            <a:spLocks noGrp="1"/>
          </p:cNvSpPr>
          <p:nvPr/>
        </p:nvSpPr>
        <p:spPr>
          <a:xfrm>
            <a:off x="6438900" y="2114550"/>
            <a:ext cx="495300" cy="0"/>
          </a:xfrm>
          <a:prstGeom prst="line">
            <a:avLst/>
          </a:prstGeom>
          <a:noFill/>
          <a:ln w="28575">
            <a:solidFill>
              <a:srgbClr val="F4772A"/>
            </a:solidFill>
            <a:prstDash val="solid"/>
          </a:ln>
        </p:spPr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60E70E66-411F-49B8-AA3D-8E76B4EFF21D}"/>
              </a:ext>
            </a:extLst>
          </p:cNvPr>
          <p:cNvSpPr>
            <a:spLocks noGrp="1"/>
          </p:cNvSpPr>
          <p:nvPr/>
        </p:nvSpPr>
        <p:spPr>
          <a:xfrm>
            <a:off x="8591550" y="2114550"/>
            <a:ext cx="495300" cy="0"/>
          </a:xfrm>
          <a:prstGeom prst="line">
            <a:avLst/>
          </a:prstGeom>
          <a:noFill/>
          <a:ln w="28575">
            <a:solidFill>
              <a:srgbClr val="F4772A"/>
            </a:solidFill>
            <a:prstDash val="solid"/>
          </a:ln>
        </p:spPr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F8DE8F9-9C4E-4104-92D2-B3C718E46D57}"/>
              </a:ext>
            </a:extLst>
          </p:cNvPr>
          <p:cNvSpPr>
            <a:spLocks noGrp="1"/>
          </p:cNvSpPr>
          <p:nvPr/>
        </p:nvSpPr>
        <p:spPr>
          <a:xfrm>
            <a:off x="514350" y="1619250"/>
            <a:ext cx="1619250" cy="990600"/>
          </a:xfrm>
          <a:prstGeom prst="roundRect">
            <a:avLst>
              <a:gd name="adj" fmla="val 5769"/>
            </a:avLst>
          </a:prstGeom>
          <a:solidFill>
            <a:srgbClr val="F6F1EE"/>
          </a:solidFill>
          <a:ln w="9525">
            <a:solidFill>
              <a:srgbClr val="E5CFC3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A2F865-046E-4B7B-BC95-8F4329C5FEE7}"/>
              </a:ext>
            </a:extLst>
          </p:cNvPr>
          <p:cNvSpPr>
            <a:spLocks noGrp="1"/>
          </p:cNvSpPr>
          <p:nvPr/>
        </p:nvSpPr>
        <p:spPr>
          <a:xfrm>
            <a:off x="609600" y="1828800"/>
            <a:ext cx="1428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Geopolitical</a:t>
            </a:r>
          </a:p>
          <a:p>
            <a:pPr algn="ctr">
              <a:lnSpc>
                <a:spcPct val="100000"/>
              </a:lnSpc>
              <a:buNone/>
              <a:defRPr sz="135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event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8DF7DAC-A914-4A98-89D6-BCC835F2E393}"/>
              </a:ext>
            </a:extLst>
          </p:cNvPr>
          <p:cNvSpPr>
            <a:spLocks noGrp="1"/>
          </p:cNvSpPr>
          <p:nvPr/>
        </p:nvSpPr>
        <p:spPr>
          <a:xfrm>
            <a:off x="2667000" y="1619250"/>
            <a:ext cx="1619250" cy="990600"/>
          </a:xfrm>
          <a:prstGeom prst="roundRect">
            <a:avLst>
              <a:gd name="adj" fmla="val 5769"/>
            </a:avLst>
          </a:prstGeom>
          <a:solidFill>
            <a:srgbClr val="F6F1EE"/>
          </a:solidFill>
          <a:ln w="9525">
            <a:solidFill>
              <a:srgbClr val="E5CFC3"/>
            </a:solidFill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98FCDF-1AAD-4FC8-B6F8-1DDB4B5D493D}"/>
              </a:ext>
            </a:extLst>
          </p:cNvPr>
          <p:cNvSpPr>
            <a:spLocks noGrp="1"/>
          </p:cNvSpPr>
          <p:nvPr/>
        </p:nvSpPr>
        <p:spPr>
          <a:xfrm>
            <a:off x="2762250" y="1828800"/>
            <a:ext cx="1428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Oil supply</a:t>
            </a:r>
          </a:p>
          <a:p>
            <a:pPr algn="ctr">
              <a:lnSpc>
                <a:spcPct val="100000"/>
              </a:lnSpc>
              <a:buNone/>
              <a:defRPr sz="135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shock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F386422-D9DB-4B27-8F5F-E7A5CF63D0D4}"/>
              </a:ext>
            </a:extLst>
          </p:cNvPr>
          <p:cNvSpPr>
            <a:spLocks noGrp="1"/>
          </p:cNvSpPr>
          <p:nvPr/>
        </p:nvSpPr>
        <p:spPr>
          <a:xfrm>
            <a:off x="4819650" y="1619250"/>
            <a:ext cx="1619250" cy="990600"/>
          </a:xfrm>
          <a:prstGeom prst="roundRect">
            <a:avLst>
              <a:gd name="adj" fmla="val 5769"/>
            </a:avLst>
          </a:prstGeom>
          <a:solidFill>
            <a:srgbClr val="F6F1EE"/>
          </a:solidFill>
          <a:ln w="9525">
            <a:solidFill>
              <a:srgbClr val="E5CFC3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C77660-E375-4893-B262-CC8709CD10E8}"/>
              </a:ext>
            </a:extLst>
          </p:cNvPr>
          <p:cNvSpPr>
            <a:spLocks noGrp="1"/>
          </p:cNvSpPr>
          <p:nvPr/>
        </p:nvSpPr>
        <p:spPr>
          <a:xfrm>
            <a:off x="4914900" y="1828800"/>
            <a:ext cx="1428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Fuel and freight</a:t>
            </a:r>
          </a:p>
          <a:p>
            <a:pPr algn="ctr">
              <a:lnSpc>
                <a:spcPct val="100000"/>
              </a:lnSpc>
              <a:buNone/>
              <a:defRPr sz="135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inflation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B4A1DE6-288B-4C0F-AD33-8AB6B25B7014}"/>
              </a:ext>
            </a:extLst>
          </p:cNvPr>
          <p:cNvSpPr>
            <a:spLocks noGrp="1"/>
          </p:cNvSpPr>
          <p:nvPr/>
        </p:nvSpPr>
        <p:spPr>
          <a:xfrm>
            <a:off x="6972300" y="1619250"/>
            <a:ext cx="1619250" cy="990600"/>
          </a:xfrm>
          <a:prstGeom prst="roundRect">
            <a:avLst>
              <a:gd name="adj" fmla="val 5769"/>
            </a:avLst>
          </a:prstGeom>
          <a:solidFill>
            <a:srgbClr val="F6F1EE"/>
          </a:solidFill>
          <a:ln w="9525">
            <a:solidFill>
              <a:srgbClr val="E5CFC3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A431765-633B-49DF-9597-5E19EB47787C}"/>
              </a:ext>
            </a:extLst>
          </p:cNvPr>
          <p:cNvSpPr>
            <a:spLocks noGrp="1"/>
          </p:cNvSpPr>
          <p:nvPr/>
        </p:nvSpPr>
        <p:spPr>
          <a:xfrm>
            <a:off x="7067550" y="1828800"/>
            <a:ext cx="1428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Demand and</a:t>
            </a:r>
          </a:p>
          <a:p>
            <a:pPr algn="ctr">
              <a:lnSpc>
                <a:spcPct val="100000"/>
              </a:lnSpc>
              <a:buNone/>
              <a:defRPr sz="135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interest-rate shock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EA32D1D-5E32-4EE9-9C63-7E8951153286}"/>
              </a:ext>
            </a:extLst>
          </p:cNvPr>
          <p:cNvSpPr>
            <a:spLocks noGrp="1"/>
          </p:cNvSpPr>
          <p:nvPr/>
        </p:nvSpPr>
        <p:spPr>
          <a:xfrm>
            <a:off x="9124950" y="1619250"/>
            <a:ext cx="1619250" cy="990600"/>
          </a:xfrm>
          <a:prstGeom prst="roundRect">
            <a:avLst>
              <a:gd name="adj" fmla="val 5769"/>
            </a:avLst>
          </a:prstGeom>
          <a:solidFill>
            <a:srgbClr val="193746"/>
          </a:solidFill>
          <a:ln w="9525">
            <a:solidFill>
              <a:srgbClr val="193746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A7E983-F609-44D7-89A9-FA28CF4CAC5D}"/>
              </a:ext>
            </a:extLst>
          </p:cNvPr>
          <p:cNvSpPr>
            <a:spLocks noGrp="1"/>
          </p:cNvSpPr>
          <p:nvPr/>
        </p:nvSpPr>
        <p:spPr>
          <a:xfrm>
            <a:off x="9220200" y="1828800"/>
            <a:ext cx="1428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Industrial</a:t>
            </a:r>
          </a:p>
          <a:p>
            <a:pPr algn="ctr">
              <a:lnSpc>
                <a:spcPct val="100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production shock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C91E755-0521-4526-9ED1-489A03FA31D9}"/>
              </a:ext>
            </a:extLst>
          </p:cNvPr>
          <p:cNvSpPr>
            <a:spLocks noGrp="1"/>
          </p:cNvSpPr>
          <p:nvPr/>
        </p:nvSpPr>
        <p:spPr>
          <a:xfrm>
            <a:off x="552450" y="3028950"/>
            <a:ext cx="5810250" cy="2047875"/>
          </a:xfrm>
          <a:prstGeom prst="roundRect">
            <a:avLst>
              <a:gd name="adj" fmla="val 2791"/>
            </a:avLst>
          </a:prstGeom>
          <a:solidFill>
            <a:srgbClr val="EEF5F5"/>
          </a:solidFill>
          <a:ln w="9525">
            <a:solidFill>
              <a:srgbClr val="C7DEDF"/>
            </a:solidFill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043886-3225-4FEB-B6E7-9F9FD9EB1CA1}"/>
              </a:ext>
            </a:extLst>
          </p:cNvPr>
          <p:cNvSpPr>
            <a:spLocks noGrp="1"/>
          </p:cNvSpPr>
          <p:nvPr/>
        </p:nvSpPr>
        <p:spPr>
          <a:xfrm>
            <a:off x="762000" y="323850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57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The 2026 Strait of Hormuz shock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FA126B-4C41-40DE-A74B-E18DD87A938B}"/>
              </a:ext>
            </a:extLst>
          </p:cNvPr>
          <p:cNvSpPr>
            <a:spLocks noGrp="1"/>
          </p:cNvSpPr>
          <p:nvPr/>
        </p:nvSpPr>
        <p:spPr>
          <a:xfrm>
            <a:off x="762000" y="3705225"/>
            <a:ext cx="1714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400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~20 mb/d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614C9D-8592-4547-ACF4-1126F8C45CC5}"/>
              </a:ext>
            </a:extLst>
          </p:cNvPr>
          <p:cNvSpPr>
            <a:spLocks noGrp="1"/>
          </p:cNvSpPr>
          <p:nvPr/>
        </p:nvSpPr>
        <p:spPr>
          <a:xfrm>
            <a:off x="2476500" y="3743325"/>
            <a:ext cx="3429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pre-war oil flows fell to a trickle in March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1DFE05-41EA-4237-A6FC-7329D0519F45}"/>
              </a:ext>
            </a:extLst>
          </p:cNvPr>
          <p:cNvSpPr>
            <a:spLocks noGrp="1"/>
          </p:cNvSpPr>
          <p:nvPr/>
        </p:nvSpPr>
        <p:spPr>
          <a:xfrm>
            <a:off x="762000" y="4314825"/>
            <a:ext cx="1714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4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+4.1 mb/d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1AA8996-4F62-4402-A638-B539D6716463}"/>
              </a:ext>
            </a:extLst>
          </p:cNvPr>
          <p:cNvSpPr>
            <a:spLocks noGrp="1"/>
          </p:cNvSpPr>
          <p:nvPr/>
        </p:nvSpPr>
        <p:spPr>
          <a:xfrm>
            <a:off x="2476500" y="4305300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June rebound — yet supply remained 9.4 mb/d below pre-war levels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FD5FEE3-5E3E-413D-B147-5FD1E45FFAB2}"/>
              </a:ext>
            </a:extLst>
          </p:cNvPr>
          <p:cNvSpPr>
            <a:spLocks noGrp="1"/>
          </p:cNvSpPr>
          <p:nvPr/>
        </p:nvSpPr>
        <p:spPr>
          <a:xfrm>
            <a:off x="6896100" y="310515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5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Why heavy industry is hit harder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D987959-C374-4F71-A145-2A08797FE934}"/>
              </a:ext>
            </a:extLst>
          </p:cNvPr>
          <p:cNvSpPr>
            <a:spLocks noGrp="1"/>
          </p:cNvSpPr>
          <p:nvPr/>
        </p:nvSpPr>
        <p:spPr>
          <a:xfrm>
            <a:off x="6953250" y="3562350"/>
            <a:ext cx="171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5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E9F9644-4122-4939-9566-98217DA98866}"/>
              </a:ext>
            </a:extLst>
          </p:cNvPr>
          <p:cNvSpPr>
            <a:spLocks noGrp="1"/>
          </p:cNvSpPr>
          <p:nvPr/>
        </p:nvSpPr>
        <p:spPr>
          <a:xfrm>
            <a:off x="7191375" y="3562350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Energy-intensive production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FF7329-9184-442E-AFB3-CFFE367BF7D2}"/>
              </a:ext>
            </a:extLst>
          </p:cNvPr>
          <p:cNvSpPr>
            <a:spLocks noGrp="1"/>
          </p:cNvSpPr>
          <p:nvPr/>
        </p:nvSpPr>
        <p:spPr>
          <a:xfrm>
            <a:off x="6953250" y="3971925"/>
            <a:ext cx="171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5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6F31F71-866B-48BD-9A05-DE08ED082F4E}"/>
              </a:ext>
            </a:extLst>
          </p:cNvPr>
          <p:cNvSpPr>
            <a:spLocks noGrp="1"/>
          </p:cNvSpPr>
          <p:nvPr/>
        </p:nvSpPr>
        <p:spPr>
          <a:xfrm>
            <a:off x="7191375" y="3971925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Freight-sensitive inputs and exports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4DC74D-5ECC-434C-8559-663CDD649FA6}"/>
              </a:ext>
            </a:extLst>
          </p:cNvPr>
          <p:cNvSpPr>
            <a:spLocks noGrp="1"/>
          </p:cNvSpPr>
          <p:nvPr/>
        </p:nvSpPr>
        <p:spPr>
          <a:xfrm>
            <a:off x="6953250" y="4381500"/>
            <a:ext cx="171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5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4954A9B-81B2-4395-96E4-CCF78B69848F}"/>
              </a:ext>
            </a:extLst>
          </p:cNvPr>
          <p:cNvSpPr>
            <a:spLocks noGrp="1"/>
          </p:cNvSpPr>
          <p:nvPr/>
        </p:nvSpPr>
        <p:spPr>
          <a:xfrm>
            <a:off x="7191375" y="4381500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Margins squeezed by input inflation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E3780F2-EE7F-42BB-86E1-E72A346BF896}"/>
              </a:ext>
            </a:extLst>
          </p:cNvPr>
          <p:cNvSpPr>
            <a:spLocks noGrp="1"/>
          </p:cNvSpPr>
          <p:nvPr/>
        </p:nvSpPr>
        <p:spPr>
          <a:xfrm>
            <a:off x="6953250" y="4791075"/>
            <a:ext cx="171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50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AD46305-8E8D-48FF-AB2E-6EB3C1D51C9F}"/>
              </a:ext>
            </a:extLst>
          </p:cNvPr>
          <p:cNvSpPr>
            <a:spLocks noGrp="1"/>
          </p:cNvSpPr>
          <p:nvPr/>
        </p:nvSpPr>
        <p:spPr>
          <a:xfrm>
            <a:off x="7191375" y="4791075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75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Investment delayed by higher rates and uncertainty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E0E0AAF-6457-4E30-960B-2C3AB9221171}"/>
              </a:ext>
            </a:extLst>
          </p:cNvPr>
          <p:cNvSpPr>
            <a:spLocks noGrp="1"/>
          </p:cNvSpPr>
          <p:nvPr/>
        </p:nvSpPr>
        <p:spPr>
          <a:xfrm>
            <a:off x="552450" y="5467350"/>
            <a:ext cx="10096500" cy="666750"/>
          </a:xfrm>
          <a:prstGeom prst="roundRect">
            <a:avLst>
              <a:gd name="adj" fmla="val 9259"/>
            </a:avLst>
          </a:prstGeom>
          <a:solidFill>
            <a:srgbClr val="F9F1EE"/>
          </a:solidFill>
          <a:ln w="9525">
            <a:solidFill>
              <a:srgbClr val="E7C8BD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8AC65BE-2233-4A6D-89AD-9ABC0D14BECC}"/>
              </a:ext>
            </a:extLst>
          </p:cNvPr>
          <p:cNvSpPr>
            <a:spLocks noGrp="1"/>
          </p:cNvSpPr>
          <p:nvPr/>
        </p:nvSpPr>
        <p:spPr>
          <a:xfrm>
            <a:off x="742950" y="5600700"/>
            <a:ext cx="971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350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For heavy industry, energy and logistics resilience are core production capabilities.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3CE2B1-D5E9-4845-A766-29C277DDBC32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Sources: IEA Oil Market Report, July 2026; SARB MPC, July 2026.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EC61627-146B-4A3A-AAA4-69473258229C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27984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7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7EFAF9-EBB1-499B-B9CE-111F1B77D649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THE 2027 BASELINE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BBD5D9CE-18BA-4ECE-AC64-741572770B96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Growth improves in 2027, but remains too weak to transform demand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00DDD8-C2BF-42ED-AAEA-9A62FB49FA89}"/>
              </a:ext>
            </a:extLst>
          </p:cNvPr>
          <p:cNvSpPr>
            <a:spLocks noGrp="1"/>
          </p:cNvSpPr>
          <p:nvPr/>
        </p:nvSpPr>
        <p:spPr>
          <a:xfrm>
            <a:off x="400050" y="876300"/>
            <a:ext cx="1009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The baseline is better, not strong: South Africa remains below 2% growth while key industrial costs outpace CPI.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06D1BF-52AA-4338-A71F-18943E09752C}"/>
              </a:ext>
            </a:extLst>
          </p:cNvPr>
          <p:cNvSpPr>
            <a:spLocks noGrp="1"/>
          </p:cNvSpPr>
          <p:nvPr/>
        </p:nvSpPr>
        <p:spPr>
          <a:xfrm>
            <a:off x="590550" y="1400175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975" b="1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6616A"/>
                </a:solidFill>
                <a:latin typeface="Arial"/>
                <a:ea typeface="Arial"/>
                <a:cs typeface="Arial"/>
              </a:rPr>
              <a:t>INDICATOR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9FFEE5-42FA-4E6A-A288-46804855E57F}"/>
              </a:ext>
            </a:extLst>
          </p:cNvPr>
          <p:cNvSpPr>
            <a:spLocks noGrp="1"/>
          </p:cNvSpPr>
          <p:nvPr/>
        </p:nvSpPr>
        <p:spPr>
          <a:xfrm>
            <a:off x="2571750" y="1400175"/>
            <a:ext cx="3333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975" b="1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6616A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271151-CC0E-44E0-9AF4-D82A7584327A}"/>
              </a:ext>
            </a:extLst>
          </p:cNvPr>
          <p:cNvSpPr>
            <a:spLocks noGrp="1"/>
          </p:cNvSpPr>
          <p:nvPr/>
        </p:nvSpPr>
        <p:spPr>
          <a:xfrm>
            <a:off x="6286500" y="1400175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975" b="1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6616A"/>
                </a:solidFill>
                <a:latin typeface="Arial"/>
                <a:ea typeface="Arial"/>
                <a:cs typeface="Arial"/>
              </a:rPr>
              <a:t>2027 | WHAT IT MEANS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F0955A85-AD29-42F0-BD1A-2A0FE7208BD7}"/>
              </a:ext>
            </a:extLst>
          </p:cNvPr>
          <p:cNvSpPr>
            <a:spLocks noGrp="1"/>
          </p:cNvSpPr>
          <p:nvPr/>
        </p:nvSpPr>
        <p:spPr>
          <a:xfrm>
            <a:off x="552450" y="1695450"/>
            <a:ext cx="10048875" cy="0"/>
          </a:xfrm>
          <a:prstGeom prst="line">
            <a:avLst/>
          </a:prstGeom>
          <a:noFill/>
          <a:ln w="19050">
            <a:solidFill>
              <a:srgbClr val="193746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27B42F-AEB7-4D62-AD5B-9CF8AB70E96A}"/>
              </a:ext>
            </a:extLst>
          </p:cNvPr>
          <p:cNvSpPr>
            <a:spLocks noGrp="1"/>
          </p:cNvSpPr>
          <p:nvPr/>
        </p:nvSpPr>
        <p:spPr>
          <a:xfrm>
            <a:off x="590550" y="1847850"/>
            <a:ext cx="1714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Global GDP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C8EAB9-5AF7-447F-A02F-448494EEC71B}"/>
              </a:ext>
            </a:extLst>
          </p:cNvPr>
          <p:cNvSpPr>
            <a:spLocks noGrp="1"/>
          </p:cNvSpPr>
          <p:nvPr/>
        </p:nvSpPr>
        <p:spPr>
          <a:xfrm>
            <a:off x="2571750" y="1847850"/>
            <a:ext cx="3238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3.0%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EA6EBA-D6D3-4E76-B22B-06B4233291FF}"/>
              </a:ext>
            </a:extLst>
          </p:cNvPr>
          <p:cNvSpPr>
            <a:spLocks noGrp="1"/>
          </p:cNvSpPr>
          <p:nvPr/>
        </p:nvSpPr>
        <p:spPr>
          <a:xfrm>
            <a:off x="6286500" y="1847850"/>
            <a:ext cx="4191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20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3.4% — firmer, but uneven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1F6EF08F-61E8-4B84-904E-C56BD8C26DBC}"/>
              </a:ext>
            </a:extLst>
          </p:cNvPr>
          <p:cNvSpPr>
            <a:spLocks noGrp="1"/>
          </p:cNvSpPr>
          <p:nvPr/>
        </p:nvSpPr>
        <p:spPr>
          <a:xfrm>
            <a:off x="552450" y="2686050"/>
            <a:ext cx="100488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DE2351-9152-42C7-B86D-FB89E67A3ADF}"/>
              </a:ext>
            </a:extLst>
          </p:cNvPr>
          <p:cNvSpPr>
            <a:spLocks noGrp="1"/>
          </p:cNvSpPr>
          <p:nvPr/>
        </p:nvSpPr>
        <p:spPr>
          <a:xfrm>
            <a:off x="590550" y="2819400"/>
            <a:ext cx="1714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South Africa GDP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2E94CB-2E68-4688-9724-6AC8764E2B45}"/>
              </a:ext>
            </a:extLst>
          </p:cNvPr>
          <p:cNvSpPr>
            <a:spLocks noGrp="1"/>
          </p:cNvSpPr>
          <p:nvPr/>
        </p:nvSpPr>
        <p:spPr>
          <a:xfrm>
            <a:off x="2571750" y="2819400"/>
            <a:ext cx="3238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1.4%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B58F25-3C47-4241-B27C-817D5287419D}"/>
              </a:ext>
            </a:extLst>
          </p:cNvPr>
          <p:cNvSpPr>
            <a:spLocks noGrp="1"/>
          </p:cNvSpPr>
          <p:nvPr/>
        </p:nvSpPr>
        <p:spPr>
          <a:xfrm>
            <a:off x="6286500" y="2819400"/>
            <a:ext cx="4191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20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1.7% — still below 2%</a:t>
            </a:r>
          </a:p>
        </p:txBody>
      </p:sp>
      <p:sp>
        <p:nvSpPr>
          <p:cNvPr id="16" name="Straight Connector 15">
            <a:extLst>
              <a:ext uri="{FF2B5EF4-FFF2-40B4-BE49-F238E27FC236}">
                <a16:creationId xmlns:a16="http://schemas.microsoft.com/office/drawing/2014/main" id="{A288F433-4208-4ACE-BBB8-BEFD925D60A8}"/>
              </a:ext>
            </a:extLst>
          </p:cNvPr>
          <p:cNvSpPr>
            <a:spLocks noGrp="1"/>
          </p:cNvSpPr>
          <p:nvPr/>
        </p:nvSpPr>
        <p:spPr>
          <a:xfrm>
            <a:off x="552450" y="3657600"/>
            <a:ext cx="100488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B7E65E-FCAC-4F96-986E-BB2414F920BB}"/>
              </a:ext>
            </a:extLst>
          </p:cNvPr>
          <p:cNvSpPr>
            <a:spLocks noGrp="1"/>
          </p:cNvSpPr>
          <p:nvPr/>
        </p:nvSpPr>
        <p:spPr>
          <a:xfrm>
            <a:off x="590550" y="3790950"/>
            <a:ext cx="1714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Headline CPI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9AFB73-C56E-40AD-B45C-6CFCD7FD7A5F}"/>
              </a:ext>
            </a:extLst>
          </p:cNvPr>
          <p:cNvSpPr>
            <a:spLocks noGrp="1"/>
          </p:cNvSpPr>
          <p:nvPr/>
        </p:nvSpPr>
        <p:spPr>
          <a:xfrm>
            <a:off x="2571750" y="3790950"/>
            <a:ext cx="3238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4.0%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88866E-1654-4B45-AF9A-CC7D29C79C51}"/>
              </a:ext>
            </a:extLst>
          </p:cNvPr>
          <p:cNvSpPr>
            <a:spLocks noGrp="1"/>
          </p:cNvSpPr>
          <p:nvPr/>
        </p:nvSpPr>
        <p:spPr>
          <a:xfrm>
            <a:off x="6286500" y="3790950"/>
            <a:ext cx="4191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20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3.8% — easing; Q1 peaks at 4.7%</a:t>
            </a:r>
          </a:p>
        </p:txBody>
      </p:sp>
      <p:sp>
        <p:nvSpPr>
          <p:cNvPr id="20" name="Straight Connector 19">
            <a:extLst>
              <a:ext uri="{FF2B5EF4-FFF2-40B4-BE49-F238E27FC236}">
                <a16:creationId xmlns:a16="http://schemas.microsoft.com/office/drawing/2014/main" id="{7A726CA9-2F42-427F-BD49-FF53988EBF19}"/>
              </a:ext>
            </a:extLst>
          </p:cNvPr>
          <p:cNvSpPr>
            <a:spLocks noGrp="1"/>
          </p:cNvSpPr>
          <p:nvPr/>
        </p:nvSpPr>
        <p:spPr>
          <a:xfrm>
            <a:off x="552450" y="4629150"/>
            <a:ext cx="100488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7813CC-1995-44B0-8A83-D4D26D9E7142}"/>
              </a:ext>
            </a:extLst>
          </p:cNvPr>
          <p:cNvSpPr>
            <a:spLocks noGrp="1"/>
          </p:cNvSpPr>
          <p:nvPr/>
        </p:nvSpPr>
        <p:spPr>
          <a:xfrm>
            <a:off x="590550" y="4762500"/>
            <a:ext cx="1714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Electricity CPI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CBB238-00EE-4CA1-8B2E-CDA4BAD868CD}"/>
              </a:ext>
            </a:extLst>
          </p:cNvPr>
          <p:cNvSpPr>
            <a:spLocks noGrp="1"/>
          </p:cNvSpPr>
          <p:nvPr/>
        </p:nvSpPr>
        <p:spPr>
          <a:xfrm>
            <a:off x="2571750" y="4762500"/>
            <a:ext cx="3238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9.4%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5F7D395-99B9-4155-9BD7-B1DD01A7CEC5}"/>
              </a:ext>
            </a:extLst>
          </p:cNvPr>
          <p:cNvSpPr>
            <a:spLocks noGrp="1"/>
          </p:cNvSpPr>
          <p:nvPr/>
        </p:nvSpPr>
        <p:spPr>
          <a:xfrm>
            <a:off x="6286500" y="4762500"/>
            <a:ext cx="4191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120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8.2% — more than 2× headline CPI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155B692-9C71-4792-ABF7-44A60CDEA8D4}"/>
              </a:ext>
            </a:extLst>
          </p:cNvPr>
          <p:cNvSpPr>
            <a:spLocks noGrp="1"/>
          </p:cNvSpPr>
          <p:nvPr/>
        </p:nvSpPr>
        <p:spPr>
          <a:xfrm>
            <a:off x="552450" y="5734049"/>
            <a:ext cx="10048875" cy="514349"/>
          </a:xfrm>
          <a:prstGeom prst="roundRect">
            <a:avLst>
              <a:gd name="adj" fmla="val 11905"/>
            </a:avLst>
          </a:prstGeom>
          <a:solidFill>
            <a:srgbClr val="F9F1EE"/>
          </a:solidFill>
          <a:ln w="9525">
            <a:solidFill>
              <a:srgbClr val="E7C8BD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BF8F67-0612-4753-BFBE-10EDBBAC6FF5}"/>
              </a:ext>
            </a:extLst>
          </p:cNvPr>
          <p:cNvSpPr>
            <a:spLocks noGrp="1"/>
          </p:cNvSpPr>
          <p:nvPr/>
        </p:nvSpPr>
        <p:spPr>
          <a:xfrm>
            <a:off x="714375" y="5829300"/>
            <a:ext cx="971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275" b="1">
                <a:solidFill>
                  <a:srgbClr val="A9242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A9242D"/>
                </a:solidFill>
                <a:latin typeface="Arial"/>
                <a:ea typeface="Arial"/>
                <a:cs typeface="Arial"/>
              </a:rPr>
              <a:t>SARB also forecasts 4.5% unit labour cost growth and a 6.24% policy rate in 2027.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349BEE-A31D-4A77-8539-D94BE75F826F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Sources: IMF World Economic Outlook Update; SARB MPC forecast, July 2026.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09FD90E-488E-4328-B1AF-3B28703EC6D5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361569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39"/>
          <p:cNvPicPr>
            <a:picLocks noChangeAspect="1"/>
          </p:cNvPicPr>
          <p:nvPr/>
        </p:nvPicPr>
        <p:blipFill>
          <a:blip r:embed="rId3"/>
          <a:srcRect t="687" b="6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F7427E-6330-4114-A02D-2C6EAE010A73}"/>
              </a:ext>
            </a:extLst>
          </p:cNvPr>
          <p:cNvSpPr>
            <a:spLocks noGrp="1"/>
          </p:cNvSpPr>
          <p:nvPr/>
        </p:nvSpPr>
        <p:spPr>
          <a:xfrm>
            <a:off x="400050" y="171450"/>
            <a:ext cx="7429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825" b="1">
                <a:solidFill>
                  <a:srgbClr val="0A6F73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A6F73"/>
                </a:solidFill>
                <a:latin typeface="Arial"/>
                <a:ea typeface="Arial"/>
                <a:cs typeface="Arial"/>
              </a:rPr>
              <a:t>THE 2027 OPERATING ENVIRONMENT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9BB3C796-FC3D-4179-8F8A-A9AE0E3770EC}"/>
              </a:ext>
            </a:extLst>
          </p:cNvPr>
          <p:cNvSpPr>
            <a:spLocks noGrp="1"/>
          </p:cNvSpPr>
          <p:nvPr/>
        </p:nvSpPr>
        <p:spPr>
          <a:xfrm>
            <a:off x="400050" y="371475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A better macro year does not automatically restore industrial margins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36DD95-0731-4EE5-AD80-55F8755CBE22}"/>
              </a:ext>
            </a:extLst>
          </p:cNvPr>
          <p:cNvSpPr>
            <a:spLocks noGrp="1"/>
          </p:cNvSpPr>
          <p:nvPr/>
        </p:nvSpPr>
        <p:spPr>
          <a:xfrm>
            <a:off x="400050" y="876300"/>
            <a:ext cx="9810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350" b="0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272D"/>
                </a:solidFill>
                <a:latin typeface="Arial"/>
                <a:ea typeface="Arial"/>
                <a:cs typeface="Arial"/>
              </a:rPr>
              <a:t>The direction improves, but demand remains soft and the composition of costs remains difficult.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E90C63-60E3-41AF-A07E-F176697FBF99}"/>
              </a:ext>
            </a:extLst>
          </p:cNvPr>
          <p:cNvSpPr>
            <a:spLocks noGrp="1"/>
          </p:cNvSpPr>
          <p:nvPr/>
        </p:nvSpPr>
        <p:spPr>
          <a:xfrm>
            <a:off x="904875" y="1381125"/>
            <a:ext cx="409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56616A"/>
                </a:solidFill>
                <a:latin typeface="Arial"/>
                <a:ea typeface="Arial"/>
                <a:cs typeface="Arial"/>
              </a:rPr>
              <a:t>2026 PRESSURE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ECA621-32A4-4DDA-A91B-3C2591B30AD6}"/>
              </a:ext>
            </a:extLst>
          </p:cNvPr>
          <p:cNvSpPr>
            <a:spLocks noGrp="1"/>
          </p:cNvSpPr>
          <p:nvPr/>
        </p:nvSpPr>
        <p:spPr>
          <a:xfrm>
            <a:off x="6381750" y="1381125"/>
            <a:ext cx="409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2027 BASELINE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9A836BFF-0E6B-47BF-90DE-A660EB0C793F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826CA1-41BE-4D95-814F-C0C10FFBB8F6}"/>
              </a:ext>
            </a:extLst>
          </p:cNvPr>
          <p:cNvSpPr>
            <a:spLocks noGrp="1"/>
          </p:cNvSpPr>
          <p:nvPr/>
        </p:nvSpPr>
        <p:spPr>
          <a:xfrm>
            <a:off x="1000125" y="180975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Demand: weak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D81458-FF89-4E70-A42C-E8E0B4AEC2C9}"/>
              </a:ext>
            </a:extLst>
          </p:cNvPr>
          <p:cNvSpPr>
            <a:spLocks noGrp="1"/>
          </p:cNvSpPr>
          <p:nvPr/>
        </p:nvSpPr>
        <p:spPr>
          <a:xfrm>
            <a:off x="5391150" y="180975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985BF9-C4F6-4786-BDA0-A7B7DF0EDDE7}"/>
              </a:ext>
            </a:extLst>
          </p:cNvPr>
          <p:cNvSpPr>
            <a:spLocks noGrp="1"/>
          </p:cNvSpPr>
          <p:nvPr/>
        </p:nvSpPr>
        <p:spPr>
          <a:xfrm>
            <a:off x="6429375" y="180975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Modest recovery</a:t>
            </a: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9E564999-211D-4631-8D89-6182B2B392A1}"/>
              </a:ext>
            </a:extLst>
          </p:cNvPr>
          <p:cNvSpPr>
            <a:spLocks noGrp="1"/>
          </p:cNvSpPr>
          <p:nvPr/>
        </p:nvSpPr>
        <p:spPr>
          <a:xfrm>
            <a:off x="685800" y="279082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B2C238-4BA6-4AD5-9414-11A18069E1D8}"/>
              </a:ext>
            </a:extLst>
          </p:cNvPr>
          <p:cNvSpPr>
            <a:spLocks noGrp="1"/>
          </p:cNvSpPr>
          <p:nvPr/>
        </p:nvSpPr>
        <p:spPr>
          <a:xfrm>
            <a:off x="1000125" y="236220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Inflation: 4.0%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A936FC-C625-4832-B515-080648A999DB}"/>
              </a:ext>
            </a:extLst>
          </p:cNvPr>
          <p:cNvSpPr>
            <a:spLocks noGrp="1"/>
          </p:cNvSpPr>
          <p:nvPr/>
        </p:nvSpPr>
        <p:spPr>
          <a:xfrm>
            <a:off x="5391150" y="236220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55D2B3-84E0-43FA-A470-7C2B5145C6F1}"/>
              </a:ext>
            </a:extLst>
          </p:cNvPr>
          <p:cNvSpPr>
            <a:spLocks noGrp="1"/>
          </p:cNvSpPr>
          <p:nvPr/>
        </p:nvSpPr>
        <p:spPr>
          <a:xfrm>
            <a:off x="6429375" y="236220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3.8%, but uneven</a:t>
            </a:r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A6AFD535-5283-4DB7-8DE3-C7384D8DA116}"/>
              </a:ext>
            </a:extLst>
          </p:cNvPr>
          <p:cNvSpPr>
            <a:spLocks noGrp="1"/>
          </p:cNvSpPr>
          <p:nvPr/>
        </p:nvSpPr>
        <p:spPr>
          <a:xfrm>
            <a:off x="685800" y="334327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AF3EDA-9793-4C0D-8A4E-8A440EE49B59}"/>
              </a:ext>
            </a:extLst>
          </p:cNvPr>
          <p:cNvSpPr>
            <a:spLocks noGrp="1"/>
          </p:cNvSpPr>
          <p:nvPr/>
        </p:nvSpPr>
        <p:spPr>
          <a:xfrm>
            <a:off x="1000125" y="291465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Electricity: 9.4%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B5B181-BE7C-4CA4-B581-2BE004E559CC}"/>
              </a:ext>
            </a:extLst>
          </p:cNvPr>
          <p:cNvSpPr>
            <a:spLocks noGrp="1"/>
          </p:cNvSpPr>
          <p:nvPr/>
        </p:nvSpPr>
        <p:spPr>
          <a:xfrm>
            <a:off x="5391150" y="291465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F790F8-F767-41A1-BB98-D6D6E947553B}"/>
              </a:ext>
            </a:extLst>
          </p:cNvPr>
          <p:cNvSpPr>
            <a:spLocks noGrp="1"/>
          </p:cNvSpPr>
          <p:nvPr/>
        </p:nvSpPr>
        <p:spPr>
          <a:xfrm>
            <a:off x="6429375" y="291465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8.2% — still dominant</a:t>
            </a:r>
          </a:p>
        </p:txBody>
      </p:sp>
      <p:sp>
        <p:nvSpPr>
          <p:cNvPr id="19" name="Straight Connector 18">
            <a:extLst>
              <a:ext uri="{FF2B5EF4-FFF2-40B4-BE49-F238E27FC236}">
                <a16:creationId xmlns:a16="http://schemas.microsoft.com/office/drawing/2014/main" id="{03CE8B48-2A29-4390-95B0-E0BFB6F94E57}"/>
              </a:ext>
            </a:extLst>
          </p:cNvPr>
          <p:cNvSpPr>
            <a:spLocks noGrp="1"/>
          </p:cNvSpPr>
          <p:nvPr/>
        </p:nvSpPr>
        <p:spPr>
          <a:xfrm>
            <a:off x="685800" y="389572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F6F049-C5D8-43E0-8851-1EE9FF0BF279}"/>
              </a:ext>
            </a:extLst>
          </p:cNvPr>
          <p:cNvSpPr>
            <a:spLocks noGrp="1"/>
          </p:cNvSpPr>
          <p:nvPr/>
        </p:nvSpPr>
        <p:spPr>
          <a:xfrm>
            <a:off x="1000125" y="346710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Policy rate: 6.79%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AB886E8-EF28-4C30-97CE-B72B2186A644}"/>
              </a:ext>
            </a:extLst>
          </p:cNvPr>
          <p:cNvSpPr>
            <a:spLocks noGrp="1"/>
          </p:cNvSpPr>
          <p:nvPr/>
        </p:nvSpPr>
        <p:spPr>
          <a:xfrm>
            <a:off x="5391150" y="346710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FF1836-FC77-4CD6-87D4-AE888C93A088}"/>
              </a:ext>
            </a:extLst>
          </p:cNvPr>
          <p:cNvSpPr>
            <a:spLocks noGrp="1"/>
          </p:cNvSpPr>
          <p:nvPr/>
        </p:nvSpPr>
        <p:spPr>
          <a:xfrm>
            <a:off x="6429375" y="346710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6.24% — still restrictive</a:t>
            </a:r>
          </a:p>
        </p:txBody>
      </p:sp>
      <p:sp>
        <p:nvSpPr>
          <p:cNvPr id="23" name="Straight Connector 22">
            <a:extLst>
              <a:ext uri="{FF2B5EF4-FFF2-40B4-BE49-F238E27FC236}">
                <a16:creationId xmlns:a16="http://schemas.microsoft.com/office/drawing/2014/main" id="{B2DDF68E-D133-45CC-9287-CD67AE7FED4E}"/>
              </a:ext>
            </a:extLst>
          </p:cNvPr>
          <p:cNvSpPr>
            <a:spLocks noGrp="1"/>
          </p:cNvSpPr>
          <p:nvPr/>
        </p:nvSpPr>
        <p:spPr>
          <a:xfrm>
            <a:off x="685800" y="4448175"/>
            <a:ext cx="9858375" cy="0"/>
          </a:xfrm>
          <a:prstGeom prst="line">
            <a:avLst/>
          </a:prstGeom>
          <a:noFill/>
          <a:ln w="9525">
            <a:solidFill>
              <a:srgbClr val="E6E9EB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C4C80F-F48D-4EF4-9E3E-29BCF3EA0BD9}"/>
              </a:ext>
            </a:extLst>
          </p:cNvPr>
          <p:cNvSpPr>
            <a:spLocks noGrp="1"/>
          </p:cNvSpPr>
          <p:nvPr/>
        </p:nvSpPr>
        <p:spPr>
          <a:xfrm>
            <a:off x="1000125" y="401955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Goods trade: 1.9%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15E39C-8513-4B5A-992A-C02426294573}"/>
              </a:ext>
            </a:extLst>
          </p:cNvPr>
          <p:cNvSpPr>
            <a:spLocks noGrp="1"/>
          </p:cNvSpPr>
          <p:nvPr/>
        </p:nvSpPr>
        <p:spPr>
          <a:xfrm>
            <a:off x="5391150" y="4019550"/>
            <a:ext cx="47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87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41D476-5870-4B70-9456-DF81850C24FC}"/>
              </a:ext>
            </a:extLst>
          </p:cNvPr>
          <p:cNvSpPr>
            <a:spLocks noGrp="1"/>
          </p:cNvSpPr>
          <p:nvPr/>
        </p:nvSpPr>
        <p:spPr>
          <a:xfrm>
            <a:off x="6429375" y="4019550"/>
            <a:ext cx="3905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1575" b="1">
                <a:solidFill>
                  <a:srgbClr val="19374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93746"/>
                </a:solidFill>
                <a:latin typeface="Arial"/>
                <a:ea typeface="Arial"/>
                <a:cs typeface="Arial"/>
              </a:rPr>
              <a:t>2.6% — access conditional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F1401D-30A2-4601-BC69-0B49EC639AD6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125" b="1">
                <a:solidFill>
                  <a:srgbClr val="E653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6532E"/>
                </a:solidFill>
                <a:latin typeface="Arial"/>
                <a:ea typeface="Arial"/>
                <a:cs typeface="Arial"/>
              </a:rPr>
              <a:t>Four firm-level consequences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EB072B-E8EC-4B87-B93F-9E77C18FC71E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0A9DC4-1BEC-4440-9624-6196E5683848}"/>
              </a:ext>
            </a:extLst>
          </p:cNvPr>
          <p:cNvSpPr>
            <a:spLocks noGrp="1"/>
          </p:cNvSpPr>
          <p:nvPr/>
        </p:nvSpPr>
        <p:spPr>
          <a:xfrm>
            <a:off x="1085850" y="5276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Thin margins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3B6495-F4EC-496D-B434-F08A2213526C}"/>
              </a:ext>
            </a:extLst>
          </p:cNvPr>
          <p:cNvSpPr>
            <a:spLocks noGrp="1"/>
          </p:cNvSpPr>
          <p:nvPr/>
        </p:nvSpPr>
        <p:spPr>
          <a:xfrm>
            <a:off x="3190875" y="5286375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52E4D6-CF29-4AAA-AD44-1301E70CBC55}"/>
              </a:ext>
            </a:extLst>
          </p:cNvPr>
          <p:cNvSpPr>
            <a:spLocks noGrp="1"/>
          </p:cNvSpPr>
          <p:nvPr/>
        </p:nvSpPr>
        <p:spPr>
          <a:xfrm>
            <a:off x="3609975" y="5276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Cautious investment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2DC6915-DA0B-4CD4-B715-7AAA466AA8AC}"/>
              </a:ext>
            </a:extLst>
          </p:cNvPr>
          <p:cNvSpPr>
            <a:spLocks noGrp="1"/>
          </p:cNvSpPr>
          <p:nvPr/>
        </p:nvSpPr>
        <p:spPr>
          <a:xfrm>
            <a:off x="5715000" y="5286375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01F0B64-4D1F-4C57-9AD5-A1C2D6E2EAC1}"/>
              </a:ext>
            </a:extLst>
          </p:cNvPr>
          <p:cNvSpPr>
            <a:spLocks noGrp="1"/>
          </p:cNvSpPr>
          <p:nvPr/>
        </p:nvSpPr>
        <p:spPr>
          <a:xfrm>
            <a:off x="6134100" y="5276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Weak hiring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F9F6F53-B0D9-4F2F-9409-1A020965996D}"/>
              </a:ext>
            </a:extLst>
          </p:cNvPr>
          <p:cNvSpPr>
            <a:spLocks noGrp="1"/>
          </p:cNvSpPr>
          <p:nvPr/>
        </p:nvSpPr>
        <p:spPr>
          <a:xfrm>
            <a:off x="8239125" y="5286375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425" b="1">
                <a:solidFill>
                  <a:srgbClr val="F4772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4772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406055B-E44E-4A1C-8940-D3995CCEAA01}"/>
              </a:ext>
            </a:extLst>
          </p:cNvPr>
          <p:cNvSpPr>
            <a:spLocks noGrp="1"/>
          </p:cNvSpPr>
          <p:nvPr/>
        </p:nvSpPr>
        <p:spPr>
          <a:xfrm>
            <a:off x="8658225" y="5276850"/>
            <a:ext cx="1952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200" b="1">
                <a:solidFill>
                  <a:srgbClr val="20272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72D"/>
                </a:solidFill>
                <a:latin typeface="Arial"/>
                <a:ea typeface="Arial"/>
                <a:cs typeface="Arial"/>
              </a:rPr>
              <a:t>Low shock absorption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CB4C6C0-33C5-4634-A813-1248247B6CF2}"/>
              </a:ext>
            </a:extLst>
          </p:cNvPr>
          <p:cNvSpPr>
            <a:spLocks noGrp="1"/>
          </p:cNvSpPr>
          <p:nvPr/>
        </p:nvSpPr>
        <p:spPr>
          <a:xfrm>
            <a:off x="590550" y="5924550"/>
            <a:ext cx="10001250" cy="323850"/>
          </a:xfrm>
          <a:prstGeom prst="roundRect">
            <a:avLst>
              <a:gd name="adj" fmla="val 11765"/>
            </a:avLst>
          </a:prstGeom>
          <a:solidFill>
            <a:srgbClr val="193746"/>
          </a:solidFill>
          <a:ln w="0">
            <a:noFill/>
            <a:prstDash val="solid"/>
          </a:ln>
        </p:spPr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5FAAEC-2D93-4F38-8087-BE011E910768}"/>
              </a:ext>
            </a:extLst>
          </p:cNvPr>
          <p:cNvSpPr>
            <a:spLocks noGrp="1"/>
          </p:cNvSpPr>
          <p:nvPr/>
        </p:nvSpPr>
        <p:spPr>
          <a:xfrm>
            <a:off x="742950" y="6000750"/>
            <a:ext cx="9696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better macro year does not automatically restore industrial margins.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A2F8C38-4363-4384-A73B-A01F0819D13C}"/>
              </a:ext>
            </a:extLst>
          </p:cNvPr>
          <p:cNvSpPr>
            <a:spLocks noGrp="1"/>
          </p:cNvSpPr>
          <p:nvPr/>
        </p:nvSpPr>
        <p:spPr>
          <a:xfrm>
            <a:off x="400050" y="6505575"/>
            <a:ext cx="962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675" b="0">
                <a:solidFill>
                  <a:srgbClr val="68737B"/>
                </a:solidFill>
                <a:latin typeface="Arial"/>
                <a:ea typeface="Arial"/>
                <a:cs typeface="Arial"/>
              </a:defRPr>
            </a:pPr>
            <a:r>
              <a:rPr sz="675" b="0">
                <a:solidFill>
                  <a:srgbClr val="68737B"/>
                </a:solidFill>
                <a:latin typeface="Arial"/>
                <a:ea typeface="Arial"/>
                <a:cs typeface="Arial"/>
              </a:rPr>
              <a:t>Sources: SARB MPC forecast; WTO trade outlook, 2026.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1584B0-1F67-4CD3-9E5B-B716662B47B6}"/>
              </a:ext>
            </a:extLst>
          </p:cNvPr>
          <p:cNvSpPr>
            <a:spLocks noGrp="1"/>
          </p:cNvSpPr>
          <p:nvPr/>
        </p:nvSpPr>
        <p:spPr>
          <a:xfrm>
            <a:off x="11315700" y="6477000"/>
            <a:ext cx="3238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750" b="0">
                <a:solidFill>
                  <a:srgbClr val="56616A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56616A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887139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1974</Words>
  <Application>Microsoft Office PowerPoint</Application>
  <DocSecurity>0</DocSecurity>
  <PresentationFormat>Widescreen</PresentationFormat>
  <Paragraphs>291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Tafadzwa Chibanguza</cp:lastModifiedBy>
  <cp:revision>1</cp:revision>
  <dcterms:created xsi:type="dcterms:W3CDTF">2026-08-24T11:45:26Z</dcterms:created>
  <dcterms:modified xsi:type="dcterms:W3CDTF">2026-08-24T13:56:14Z</dcterms:modified>
</cp:coreProperties>
</file>